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21"/>
  </p:notesMasterIdLst>
  <p:sldIdLst>
    <p:sldId id="256" r:id="rId2"/>
    <p:sldId id="305" r:id="rId3"/>
    <p:sldId id="306" r:id="rId4"/>
    <p:sldId id="309" r:id="rId5"/>
    <p:sldId id="308" r:id="rId6"/>
    <p:sldId id="310" r:id="rId7"/>
    <p:sldId id="307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t Givens" initials="BG" lastIdx="12" clrIdx="0">
    <p:extLst>
      <p:ext uri="{19B8F6BF-5375-455C-9EA6-DF929625EA0E}">
        <p15:presenceInfo xmlns:p15="http://schemas.microsoft.com/office/powerpoint/2012/main" userId="S::i549010@iontuition.com::02043023-9d15-4e40-a8df-2c4d41ca73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61C46"/>
    <a:srgbClr val="8C100B"/>
    <a:srgbClr val="2D2D30"/>
    <a:srgbClr val="97C93C"/>
    <a:srgbClr val="004777"/>
    <a:srgbClr val="EEEEF0"/>
    <a:srgbClr val="567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 dirty="0">
                <a:latin typeface="+mj-lt"/>
              </a:rPr>
              <a:t>What Your Employees Want?   PWC Survey</a:t>
            </a:r>
            <a:endParaRPr lang="en-US" sz="1400" dirty="0"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What employer benefit would you most like to see?</c:v>
                </c:pt>
              </c:strCache>
            </c:strRef>
          </c:tx>
          <c:spPr>
            <a:solidFill>
              <a:srgbClr val="92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361C4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383-4B40-A817-46CCE3ECFFBC}"/>
              </c:ext>
            </c:extLst>
          </c:dPt>
          <c:dPt>
            <c:idx val="1"/>
            <c:invertIfNegative val="0"/>
            <c:bubble3D val="0"/>
            <c:spPr>
              <a:solidFill>
                <a:srgbClr val="361C4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383-4B40-A817-46CCE3ECFFB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383-4B40-A817-46CCE3ECFFB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383-4B40-A817-46CCE3ECFFBC}"/>
              </c:ext>
            </c:extLst>
          </c:dPt>
          <c:cat>
            <c:strRef>
              <c:f>Sheet1!$A$2:$A$5</c:f>
              <c:strCache>
                <c:ptCount val="4"/>
                <c:pt idx="0">
                  <c:v>Financial wellness benefit with access to unbiased counselors</c:v>
                </c:pt>
                <c:pt idx="1">
                  <c:v>Student loan repayment benefit</c:v>
                </c:pt>
                <c:pt idx="2">
                  <c:v>Identity theft and credit protection</c:v>
                </c:pt>
                <c:pt idx="3">
                  <c:v>mobile access to benefits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0.27</c:v>
                </c:pt>
                <c:pt idx="1">
                  <c:v>0.26</c:v>
                </c:pt>
                <c:pt idx="2">
                  <c:v>0.16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383-4B40-A817-46CCE3ECFF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73987216"/>
        <c:axId val="1573983408"/>
      </c:barChart>
      <c:catAx>
        <c:axId val="157398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573983408"/>
        <c:crosses val="autoZero"/>
        <c:auto val="1"/>
        <c:lblAlgn val="ctr"/>
        <c:lblOffset val="100"/>
        <c:noMultiLvlLbl val="0"/>
      </c:catAx>
      <c:valAx>
        <c:axId val="157398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3987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4A536-0F68-412F-A47F-F0847AF7B77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21A88-0CDF-439A-B11B-E71AB41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6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169A8-B311-7740-A644-936DBDB4ED4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89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bg2">
                    <a:lumMod val="10000"/>
                  </a:schemeClr>
                </a:solidFill>
                <a:latin typeface="+mj-lt"/>
                <a:ea typeface="Fira Sans" panose="020B05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8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E7C4-3689-4633-B230-9D742780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0986F-8551-4D09-A60C-5D6C9320A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EC04-03E6-483D-9568-642303A6E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5589D-7D7B-4E37-B8D2-DF697D556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ADF55-5C79-48FB-B985-C29F691E1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B01DE-42AD-49C4-B6C2-30D7C6B5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8EE2C-A142-4473-BF20-980FFBDE75E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835F3D-99DE-440F-9268-E94CA0D7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54946-9350-455E-9822-962E1AED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15906-8C26-4B50-87CF-D18A161A8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7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72" y="970210"/>
            <a:ext cx="10515600" cy="52122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672" y="136980"/>
            <a:ext cx="10515600" cy="735251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003159"/>
                </a:solidFill>
                <a:latin typeface="+mj-lt"/>
                <a:ea typeface="Fira Sans" panose="020B050305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0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672" y="181841"/>
            <a:ext cx="10515600" cy="372237"/>
          </a:xfrm>
        </p:spPr>
        <p:txBody>
          <a:bodyPr>
            <a:noAutofit/>
          </a:bodyPr>
          <a:lstStyle>
            <a:lvl1pPr>
              <a:defRPr sz="2000" b="1" i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ira Sans" panose="020B05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684431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4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000" b="1" i="0">
                <a:solidFill>
                  <a:schemeClr val="bg2">
                    <a:lumMod val="10000"/>
                  </a:schemeClr>
                </a:solidFill>
                <a:latin typeface="+mj-lt"/>
                <a:ea typeface="Fira Sans" panose="020B05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42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520700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003159"/>
                </a:solidFill>
                <a:latin typeface="+mj-lt"/>
                <a:ea typeface="Fira Sans" panose="020B050305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33425"/>
            <a:ext cx="5181600" cy="5443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733425"/>
            <a:ext cx="5181600" cy="5443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100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87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23462"/>
            <a:ext cx="2743200" cy="365125"/>
          </a:xfrm>
          <a:prstGeom prst="rect">
            <a:avLst/>
          </a:prstGeom>
        </p:spPr>
        <p:txBody>
          <a:bodyPr/>
          <a:lstStyle/>
          <a:p>
            <a:fld id="{1AA8EE2C-A142-4473-BF20-980FFBDE75E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2346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23462"/>
            <a:ext cx="2743200" cy="365125"/>
          </a:xfrm>
          <a:prstGeom prst="rect">
            <a:avLst/>
          </a:prstGeom>
        </p:spPr>
        <p:txBody>
          <a:bodyPr/>
          <a:lstStyle/>
          <a:p>
            <a:fld id="{F8615906-8C26-4B50-87CF-D18A161A8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6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3462"/>
            <a:ext cx="2743200" cy="365125"/>
          </a:xfrm>
          <a:prstGeom prst="rect">
            <a:avLst/>
          </a:prstGeom>
        </p:spPr>
        <p:txBody>
          <a:bodyPr/>
          <a:lstStyle/>
          <a:p>
            <a:fld id="{1AA8EE2C-A142-4473-BF20-980FFBDE75E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2346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23462"/>
            <a:ext cx="2743200" cy="365125"/>
          </a:xfrm>
          <a:prstGeom prst="rect">
            <a:avLst/>
          </a:prstGeom>
        </p:spPr>
        <p:txBody>
          <a:bodyPr/>
          <a:lstStyle/>
          <a:p>
            <a:fld id="{F8615906-8C26-4B50-87CF-D18A161A8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3462"/>
            <a:ext cx="2743200" cy="365125"/>
          </a:xfrm>
          <a:prstGeom prst="rect">
            <a:avLst/>
          </a:prstGeom>
        </p:spPr>
        <p:txBody>
          <a:bodyPr/>
          <a:lstStyle/>
          <a:p>
            <a:fld id="{1AA8EE2C-A142-4473-BF20-980FFBDE75E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2346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23462"/>
            <a:ext cx="2743200" cy="365125"/>
          </a:xfrm>
          <a:prstGeom prst="rect">
            <a:avLst/>
          </a:prstGeom>
        </p:spPr>
        <p:txBody>
          <a:bodyPr/>
          <a:lstStyle/>
          <a:p>
            <a:fld id="{F8615906-8C26-4B50-87CF-D18A161A8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93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13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92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rgbClr val="00315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4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133" y="1207163"/>
            <a:ext cx="6671867" cy="4447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02926"/>
            <a:ext cx="5513777" cy="4452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61C4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757C6-A00B-F246-B04B-4A4D3A547969}"/>
              </a:ext>
            </a:extLst>
          </p:cNvPr>
          <p:cNvSpPr txBox="1"/>
          <p:nvPr/>
        </p:nvSpPr>
        <p:spPr>
          <a:xfrm>
            <a:off x="637459" y="1680123"/>
            <a:ext cx="35730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400" spc="6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IonTuition</a:t>
            </a:r>
          </a:p>
          <a:p>
            <a:r>
              <a:rPr lang="en-US" b="1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Not Your Everyday Benefit</a:t>
            </a:r>
          </a:p>
        </p:txBody>
      </p:sp>
      <p:sp>
        <p:nvSpPr>
          <p:cNvPr id="9" name="object 3"/>
          <p:cNvSpPr txBox="1"/>
          <p:nvPr/>
        </p:nvSpPr>
        <p:spPr>
          <a:xfrm>
            <a:off x="637459" y="3064947"/>
            <a:ext cx="3999519" cy="166199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  <a:cs typeface="Calibri"/>
              </a:rPr>
              <a:t>Employee Financial Wellness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  <a:cs typeface="Calibri"/>
              </a:rPr>
              <a:t>Hire &amp; Retain the Best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  <a:cs typeface="Calibri"/>
              </a:rPr>
              <a:t>Grow your Talent Pool</a:t>
            </a:r>
            <a:endParaRPr sz="24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77"/>
              <a:cs typeface="Calibri"/>
            </a:endParaRPr>
          </a:p>
        </p:txBody>
      </p:sp>
      <p:sp>
        <p:nvSpPr>
          <p:cNvPr id="17" name="object 4"/>
          <p:cNvSpPr txBox="1"/>
          <p:nvPr/>
        </p:nvSpPr>
        <p:spPr>
          <a:xfrm>
            <a:off x="140557" y="6517940"/>
            <a:ext cx="452085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4434B"/>
                </a:solidFill>
                <a:latin typeface="Tw Cen MT" panose="020B0602020104020603" pitchFamily="34" charset="77"/>
                <a:cs typeface="Calibri"/>
              </a:rPr>
              <a:t>Confidential and Proprietary </a:t>
            </a:r>
            <a:r>
              <a:rPr sz="1200" dirty="0">
                <a:solidFill>
                  <a:srgbClr val="44434B"/>
                </a:solidFill>
                <a:latin typeface="Tw Cen MT" panose="020B0602020104020603" pitchFamily="34" charset="77"/>
                <a:cs typeface="Calibri"/>
              </a:rPr>
              <a:t>to </a:t>
            </a:r>
            <a:r>
              <a:rPr sz="1200" spc="-5" dirty="0">
                <a:solidFill>
                  <a:srgbClr val="44434B"/>
                </a:solidFill>
                <a:latin typeface="Tw Cen MT" panose="020B0602020104020603" pitchFamily="34" charset="77"/>
                <a:cs typeface="Calibri"/>
              </a:rPr>
              <a:t>IonTuition,</a:t>
            </a:r>
            <a:r>
              <a:rPr sz="1200" spc="-60" dirty="0">
                <a:solidFill>
                  <a:srgbClr val="44434B"/>
                </a:solidFill>
                <a:latin typeface="Tw Cen MT" panose="020B0602020104020603" pitchFamily="34" charset="77"/>
                <a:cs typeface="Calibri"/>
              </a:rPr>
              <a:t> </a:t>
            </a:r>
            <a:r>
              <a:rPr sz="1200" spc="-5" dirty="0">
                <a:solidFill>
                  <a:srgbClr val="44434B"/>
                </a:solidFill>
                <a:latin typeface="Tw Cen MT" panose="020B0602020104020603" pitchFamily="34" charset="77"/>
                <a:cs typeface="Calibri"/>
              </a:rPr>
              <a:t>Inc</a:t>
            </a:r>
            <a:endParaRPr sz="2000" dirty="0">
              <a:solidFill>
                <a:srgbClr val="44434B"/>
              </a:solidFill>
              <a:latin typeface="Tw Cen MT" panose="020B0602020104020603" pitchFamily="34" charset="77"/>
              <a:cs typeface="Calibri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37459" y="2894944"/>
            <a:ext cx="42388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59" y="459052"/>
            <a:ext cx="2223039" cy="3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31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Unmatched Experience in Education Assistance</a:t>
            </a:r>
            <a:b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</a:br>
            <a:endParaRPr lang="en-US" sz="2800" spc="3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2605620-D4B2-4C4E-841C-EB93F0B988D1}"/>
              </a:ext>
            </a:extLst>
          </p:cNvPr>
          <p:cNvGrpSpPr/>
          <p:nvPr/>
        </p:nvGrpSpPr>
        <p:grpSpPr>
          <a:xfrm>
            <a:off x="572068" y="1304669"/>
            <a:ext cx="11021516" cy="4559235"/>
            <a:chOff x="626075" y="2025687"/>
            <a:chExt cx="10275652" cy="4401034"/>
          </a:xfrm>
          <a:noFill/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445D8B-2502-4860-BB04-2522BACD0937}"/>
                </a:ext>
              </a:extLst>
            </p:cNvPr>
            <p:cNvSpPr/>
            <p:nvPr/>
          </p:nvSpPr>
          <p:spPr>
            <a:xfrm>
              <a:off x="5812824" y="2025687"/>
              <a:ext cx="2596983" cy="1975997"/>
            </a:xfrm>
            <a:prstGeom prst="rect">
              <a:avLst/>
            </a:prstGeom>
            <a:grpFill/>
            <a:ln w="28575">
              <a:solidFill>
                <a:srgbClr val="444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DC981B-F9B1-495D-9585-AFEC05B4DC29}"/>
                </a:ext>
              </a:extLst>
            </p:cNvPr>
            <p:cNvSpPr/>
            <p:nvPr/>
          </p:nvSpPr>
          <p:spPr>
            <a:xfrm>
              <a:off x="8399493" y="2030515"/>
              <a:ext cx="2502234" cy="1956000"/>
            </a:xfrm>
            <a:prstGeom prst="rect">
              <a:avLst/>
            </a:prstGeom>
            <a:grpFill/>
            <a:ln w="28575">
              <a:solidFill>
                <a:srgbClr val="444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146532-1385-4118-B0B2-25B477A983DD}"/>
                </a:ext>
              </a:extLst>
            </p:cNvPr>
            <p:cNvSpPr/>
            <p:nvPr/>
          </p:nvSpPr>
          <p:spPr>
            <a:xfrm>
              <a:off x="5812825" y="3914178"/>
              <a:ext cx="5088902" cy="2512541"/>
            </a:xfrm>
            <a:prstGeom prst="rect">
              <a:avLst/>
            </a:prstGeom>
            <a:solidFill>
              <a:srgbClr val="44444D"/>
            </a:solidFill>
            <a:ln w="38100">
              <a:solidFill>
                <a:srgbClr val="444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4EC205-8788-48E9-A8DD-E668F4F9D1A4}"/>
                </a:ext>
              </a:extLst>
            </p:cNvPr>
            <p:cNvSpPr/>
            <p:nvPr/>
          </p:nvSpPr>
          <p:spPr>
            <a:xfrm>
              <a:off x="3223058" y="2025688"/>
              <a:ext cx="2593886" cy="1888490"/>
            </a:xfrm>
            <a:prstGeom prst="rect">
              <a:avLst/>
            </a:prstGeom>
            <a:grpFill/>
            <a:ln w="28575">
              <a:solidFill>
                <a:srgbClr val="444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39FECB-5574-4754-8A1F-A401D96453B2}"/>
                </a:ext>
              </a:extLst>
            </p:cNvPr>
            <p:cNvSpPr/>
            <p:nvPr/>
          </p:nvSpPr>
          <p:spPr>
            <a:xfrm>
              <a:off x="626075" y="2025687"/>
              <a:ext cx="2593886" cy="1975998"/>
            </a:xfrm>
            <a:prstGeom prst="rect">
              <a:avLst/>
            </a:prstGeom>
            <a:grpFill/>
            <a:ln w="28575">
              <a:solidFill>
                <a:srgbClr val="444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96935F-1F2E-4019-9B7D-1EC4CC98DC75}"/>
                </a:ext>
              </a:extLst>
            </p:cNvPr>
            <p:cNvSpPr/>
            <p:nvPr/>
          </p:nvSpPr>
          <p:spPr>
            <a:xfrm>
              <a:off x="630195" y="3914180"/>
              <a:ext cx="5179532" cy="2512541"/>
            </a:xfrm>
            <a:prstGeom prst="rect">
              <a:avLst/>
            </a:prstGeom>
            <a:solidFill>
              <a:srgbClr val="44444D"/>
            </a:solidFill>
            <a:ln w="38100">
              <a:solidFill>
                <a:srgbClr val="444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B3981D-6920-438E-AE2D-EC35E9968E4F}"/>
              </a:ext>
            </a:extLst>
          </p:cNvPr>
          <p:cNvSpPr txBox="1"/>
          <p:nvPr/>
        </p:nvSpPr>
        <p:spPr>
          <a:xfrm>
            <a:off x="3353780" y="1947024"/>
            <a:ext cx="27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rgbClr val="361C46"/>
                </a:solidFill>
                <a:latin typeface="+mj-lt"/>
              </a:rPr>
              <a:t>$10.9 </a:t>
            </a:r>
            <a:r>
              <a:rPr lang="en-US" sz="2400" b="1" spc="300" dirty="0">
                <a:solidFill>
                  <a:srgbClr val="361C46"/>
                </a:solidFill>
                <a:latin typeface="+mj-lt"/>
              </a:rPr>
              <a:t>BILLION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7ADBFB-9E53-4E3A-801E-439258D04F11}"/>
              </a:ext>
            </a:extLst>
          </p:cNvPr>
          <p:cNvSpPr txBox="1"/>
          <p:nvPr/>
        </p:nvSpPr>
        <p:spPr>
          <a:xfrm>
            <a:off x="6277298" y="1951452"/>
            <a:ext cx="253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rgbClr val="361C46"/>
                </a:solidFill>
                <a:latin typeface="+mj-lt"/>
              </a:rPr>
              <a:t>4.7 </a:t>
            </a:r>
            <a:r>
              <a:rPr lang="en-US" sz="2400" b="1" spc="300" dirty="0">
                <a:solidFill>
                  <a:srgbClr val="361C46"/>
                </a:solidFill>
                <a:latin typeface="+mj-lt"/>
              </a:rPr>
              <a:t>MILLION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3464B1-AF2B-4649-A9E9-947314931CF5}"/>
              </a:ext>
            </a:extLst>
          </p:cNvPr>
          <p:cNvSpPr txBox="1"/>
          <p:nvPr/>
        </p:nvSpPr>
        <p:spPr>
          <a:xfrm>
            <a:off x="9028263" y="1936621"/>
            <a:ext cx="253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rgbClr val="361C46"/>
                </a:solidFill>
                <a:latin typeface="+mj-lt"/>
              </a:rPr>
              <a:t>37+ </a:t>
            </a:r>
            <a:r>
              <a:rPr lang="en-US" sz="2400" b="1" spc="300" dirty="0">
                <a:solidFill>
                  <a:srgbClr val="361C46"/>
                </a:solidFill>
                <a:latin typeface="+mj-lt"/>
              </a:rPr>
              <a:t>MILLION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913CBB-412D-42B7-8F79-1AD0D322B4D0}"/>
              </a:ext>
            </a:extLst>
          </p:cNvPr>
          <p:cNvSpPr txBox="1"/>
          <p:nvPr/>
        </p:nvSpPr>
        <p:spPr>
          <a:xfrm>
            <a:off x="980052" y="4244122"/>
            <a:ext cx="4537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Supplemental Third Party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Student Loan Servicer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70B79F-18C3-487A-BA95-AF76A45A3252}"/>
              </a:ext>
            </a:extLst>
          </p:cNvPr>
          <p:cNvSpPr txBox="1"/>
          <p:nvPr/>
        </p:nvSpPr>
        <p:spPr>
          <a:xfrm>
            <a:off x="746730" y="2491430"/>
            <a:ext cx="231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4444D"/>
                </a:solidFill>
                <a:latin typeface="+mj-lt"/>
              </a:rPr>
              <a:t>average number of calls placed monthly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EBF78D-80C4-49C9-AC17-EC69E9245511}"/>
              </a:ext>
            </a:extLst>
          </p:cNvPr>
          <p:cNvSpPr txBox="1"/>
          <p:nvPr/>
        </p:nvSpPr>
        <p:spPr>
          <a:xfrm>
            <a:off x="3590041" y="2491430"/>
            <a:ext cx="231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4444D"/>
                </a:solidFill>
                <a:latin typeface="+mj-lt"/>
              </a:rPr>
              <a:t>in resolutions for student loans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B07278-B3D2-423D-9BED-C2AD12B6F9F4}"/>
              </a:ext>
            </a:extLst>
          </p:cNvPr>
          <p:cNvSpPr txBox="1"/>
          <p:nvPr/>
        </p:nvSpPr>
        <p:spPr>
          <a:xfrm>
            <a:off x="6387937" y="2495714"/>
            <a:ext cx="231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4444D"/>
                </a:solidFill>
                <a:latin typeface="+mj-lt"/>
              </a:rPr>
              <a:t>students in </a:t>
            </a:r>
            <a:br>
              <a:rPr lang="en-US" dirty="0">
                <a:solidFill>
                  <a:srgbClr val="44444D"/>
                </a:solidFill>
                <a:latin typeface="+mj-lt"/>
              </a:rPr>
            </a:br>
            <a:r>
              <a:rPr lang="en-US" dirty="0">
                <a:solidFill>
                  <a:srgbClr val="44444D"/>
                </a:solidFill>
                <a:latin typeface="+mj-lt"/>
              </a:rPr>
              <a:t>service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F3F951-B2CA-42DF-8639-34E69E15911A}"/>
              </a:ext>
            </a:extLst>
          </p:cNvPr>
          <p:cNvSpPr txBox="1"/>
          <p:nvPr/>
        </p:nvSpPr>
        <p:spPr>
          <a:xfrm>
            <a:off x="9138902" y="2498943"/>
            <a:ext cx="231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4444D"/>
                </a:solidFill>
                <a:latin typeface="+mj-lt"/>
              </a:rPr>
              <a:t>minutes on the phone helping borrowers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53484E-F411-4FBA-A4D7-D1D1C4C6BF3D}"/>
              </a:ext>
            </a:extLst>
          </p:cNvPr>
          <p:cNvCxnSpPr/>
          <p:nvPr/>
        </p:nvCxnSpPr>
        <p:spPr>
          <a:xfrm>
            <a:off x="6138609" y="3529668"/>
            <a:ext cx="0" cy="21710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EC09254-E88F-4940-86E3-2A9EFF523A1C}"/>
              </a:ext>
            </a:extLst>
          </p:cNvPr>
          <p:cNvSpPr txBox="1"/>
          <p:nvPr/>
        </p:nvSpPr>
        <p:spPr>
          <a:xfrm>
            <a:off x="562219" y="1935000"/>
            <a:ext cx="27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rgbClr val="361C46"/>
                </a:solidFill>
                <a:latin typeface="+mj-lt"/>
              </a:rPr>
              <a:t>600,000</a:t>
            </a:r>
            <a:endParaRPr lang="en-US" sz="2400" b="1" spc="300" dirty="0">
              <a:solidFill>
                <a:srgbClr val="361C46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BD6F20-D601-4A07-AC0A-F73DD054EFEB}"/>
              </a:ext>
            </a:extLst>
          </p:cNvPr>
          <p:cNvSpPr txBox="1"/>
          <p:nvPr/>
        </p:nvSpPr>
        <p:spPr>
          <a:xfrm>
            <a:off x="6869853" y="4244122"/>
            <a:ext cx="3882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98% Satisfaction Rating  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7C803C0-C8CA-445B-AA50-782D6F5C5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3893" y="3670365"/>
            <a:ext cx="393981" cy="393981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E6168CC-23F4-4193-838C-6E4881F867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31" y="1455527"/>
            <a:ext cx="465958" cy="4659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00AF088-6F75-4AA5-84EF-915708EBB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647" y="1381871"/>
            <a:ext cx="613270" cy="61327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9B8FBE9-F561-4A3D-9811-1C4D559F6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8" y="1419272"/>
            <a:ext cx="538468" cy="538468"/>
          </a:xfrm>
          <a:prstGeom prst="rect">
            <a:avLst/>
          </a:prstGeom>
        </p:spPr>
      </p:pic>
      <p:pic>
        <p:nvPicPr>
          <p:cNvPr id="21" name="Picture 20" descr="A picture containing furniture, table, seat, dark&#10;&#10;Description automatically generated">
            <a:extLst>
              <a:ext uri="{FF2B5EF4-FFF2-40B4-BE49-F238E27FC236}">
                <a16:creationId xmlns:a16="http://schemas.microsoft.com/office/drawing/2014/main" id="{5773F3B2-F208-452C-AE86-A454AF3A5E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565" y="1413884"/>
            <a:ext cx="549245" cy="549245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B7E17F83-6317-4524-8539-646F0EAF5D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2" y="3606818"/>
            <a:ext cx="521074" cy="5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6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Proudly Serving Employers Of All Kinds</a:t>
            </a:r>
            <a:b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</a:br>
            <a:endParaRPr lang="en-US" sz="2800" spc="3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pic>
        <p:nvPicPr>
          <p:cNvPr id="23" name="Picture 2" descr="Image result for intelsat logo">
            <a:extLst>
              <a:ext uri="{FF2B5EF4-FFF2-40B4-BE49-F238E27FC236}">
                <a16:creationId xmlns:a16="http://schemas.microsoft.com/office/drawing/2014/main" id="{F29BB710-6083-4CE7-A670-9FCBDDFA2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74471" y="5353135"/>
            <a:ext cx="1224143" cy="3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48F2EF-5BD4-4665-962D-A83BC6B8B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45" y="5179376"/>
            <a:ext cx="1260567" cy="504227"/>
          </a:xfrm>
          <a:prstGeom prst="rect">
            <a:avLst/>
          </a:prstGeom>
        </p:spPr>
      </p:pic>
      <p:pic>
        <p:nvPicPr>
          <p:cNvPr id="25" name="Picture 4" descr="Image result for northern rivers logo">
            <a:extLst>
              <a:ext uri="{FF2B5EF4-FFF2-40B4-BE49-F238E27FC236}">
                <a16:creationId xmlns:a16="http://schemas.microsoft.com/office/drawing/2014/main" id="{90CB0B5D-5ACC-4C5C-8BCC-BF9799729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1170" y="5221243"/>
            <a:ext cx="1230639" cy="42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D68411-0381-450D-9382-BAE61E3182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17" y="3255736"/>
            <a:ext cx="1471227" cy="3089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16C1DE-CFD6-4C01-A656-1D632D1C58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536" y="3243306"/>
            <a:ext cx="1340322" cy="278561"/>
          </a:xfrm>
          <a:prstGeom prst="rect">
            <a:avLst/>
          </a:prstGeom>
        </p:spPr>
      </p:pic>
      <p:pic>
        <p:nvPicPr>
          <p:cNvPr id="37" name="Picture 2" descr="Image result for novartis">
            <a:extLst>
              <a:ext uri="{FF2B5EF4-FFF2-40B4-BE49-F238E27FC236}">
                <a16:creationId xmlns:a16="http://schemas.microsoft.com/office/drawing/2014/main" id="{ADDB509E-5C69-4C25-9AFC-5A71CCDB4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035" y="3060352"/>
            <a:ext cx="1167029" cy="58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1B04EA4-A180-43B2-B481-CB47FBA687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21" y="3257569"/>
            <a:ext cx="1025738" cy="264449"/>
          </a:xfrm>
          <a:prstGeom prst="rect">
            <a:avLst/>
          </a:prstGeom>
        </p:spPr>
      </p:pic>
      <p:pic>
        <p:nvPicPr>
          <p:cNvPr id="39" name="Picture 10" descr="Image result for gpc logo">
            <a:extLst>
              <a:ext uri="{FF2B5EF4-FFF2-40B4-BE49-F238E27FC236}">
                <a16:creationId xmlns:a16="http://schemas.microsoft.com/office/drawing/2014/main" id="{838D49D7-CD4B-4D3C-B9BA-EE5BF12D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243" y="3160663"/>
            <a:ext cx="492944" cy="4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Image result for nflpa logo">
            <a:extLst>
              <a:ext uri="{FF2B5EF4-FFF2-40B4-BE49-F238E27FC236}">
                <a16:creationId xmlns:a16="http://schemas.microsoft.com/office/drawing/2014/main" id="{77CA1D74-E6C9-40A4-94DC-F5FC3CA4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341" y="4250490"/>
            <a:ext cx="994977" cy="5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Image result for cbiz logo">
            <a:extLst>
              <a:ext uri="{FF2B5EF4-FFF2-40B4-BE49-F238E27FC236}">
                <a16:creationId xmlns:a16="http://schemas.microsoft.com/office/drawing/2014/main" id="{B9C7F4B1-D99D-4D02-AE7B-C7123C823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1506" y="4149567"/>
            <a:ext cx="444565" cy="58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mage result for greylock logo">
            <a:extLst>
              <a:ext uri="{FF2B5EF4-FFF2-40B4-BE49-F238E27FC236}">
                <a16:creationId xmlns:a16="http://schemas.microsoft.com/office/drawing/2014/main" id="{0A79D188-8F11-4191-BA6F-D00D5213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5196" y="4125287"/>
            <a:ext cx="1233038" cy="6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virginia port authority logo">
            <a:extLst>
              <a:ext uri="{FF2B5EF4-FFF2-40B4-BE49-F238E27FC236}">
                <a16:creationId xmlns:a16="http://schemas.microsoft.com/office/drawing/2014/main" id="{941CEF3F-D8F5-4B30-91B5-CB514A06F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4208" y="4127734"/>
            <a:ext cx="1185151" cy="6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187757-3458-41F6-9658-770746CD832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867" y="5230570"/>
            <a:ext cx="1222031" cy="450162"/>
          </a:xfrm>
          <a:prstGeom prst="rect">
            <a:avLst/>
          </a:prstGeom>
        </p:spPr>
      </p:pic>
      <p:pic>
        <p:nvPicPr>
          <p:cNvPr id="45" name="Picture 12" descr="Image result for fusion risk management">
            <a:extLst>
              <a:ext uri="{FF2B5EF4-FFF2-40B4-BE49-F238E27FC236}">
                <a16:creationId xmlns:a16="http://schemas.microsoft.com/office/drawing/2014/main" id="{7378046E-AC19-46ED-9B05-C3D462725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6548" y="4302073"/>
            <a:ext cx="1158297" cy="3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Image result for napa">
            <a:extLst>
              <a:ext uri="{FF2B5EF4-FFF2-40B4-BE49-F238E27FC236}">
                <a16:creationId xmlns:a16="http://schemas.microsoft.com/office/drawing/2014/main" id="{4BC49B96-FC68-4DE7-81E0-2AC7C5B7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2498" y="5245169"/>
            <a:ext cx="438434" cy="43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FB6DFFD-4F5C-497F-B8A0-1E4D0E88F9F4}"/>
              </a:ext>
            </a:extLst>
          </p:cNvPr>
          <p:cNvSpPr/>
          <p:nvPr/>
        </p:nvSpPr>
        <p:spPr>
          <a:xfrm>
            <a:off x="928767" y="1393614"/>
            <a:ext cx="2932157" cy="1144709"/>
          </a:xfrm>
          <a:prstGeom prst="rect">
            <a:avLst/>
          </a:prstGeom>
          <a:solidFill>
            <a:srgbClr val="361C46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49E10F-F95B-46F3-9D2E-3467A7D8258C}"/>
              </a:ext>
            </a:extLst>
          </p:cNvPr>
          <p:cNvSpPr/>
          <p:nvPr/>
        </p:nvSpPr>
        <p:spPr>
          <a:xfrm>
            <a:off x="928767" y="1550470"/>
            <a:ext cx="2932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solidFill>
                  <a:schemeClr val="bg1"/>
                </a:solidFill>
              </a:rPr>
              <a:t>~1 million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eligible lives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1176422-CD4E-4385-9059-087173DE0488}"/>
              </a:ext>
            </a:extLst>
          </p:cNvPr>
          <p:cNvSpPr/>
          <p:nvPr/>
        </p:nvSpPr>
        <p:spPr>
          <a:xfrm>
            <a:off x="4377984" y="1380726"/>
            <a:ext cx="2932157" cy="1144709"/>
          </a:xfrm>
          <a:prstGeom prst="rect">
            <a:avLst/>
          </a:prstGeom>
          <a:solidFill>
            <a:srgbClr val="361C46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C4BBB63-C87D-4A91-B28D-029D3D862ED6}"/>
              </a:ext>
            </a:extLst>
          </p:cNvPr>
          <p:cNvSpPr/>
          <p:nvPr/>
        </p:nvSpPr>
        <p:spPr>
          <a:xfrm>
            <a:off x="4377984" y="1537582"/>
            <a:ext cx="2932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solidFill>
                  <a:schemeClr val="bg1"/>
                </a:solidFill>
              </a:rPr>
              <a:t>300,000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registered users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F1EE3D9-9242-4598-A292-8BF58AD3B304}"/>
              </a:ext>
            </a:extLst>
          </p:cNvPr>
          <p:cNvSpPr/>
          <p:nvPr/>
        </p:nvSpPr>
        <p:spPr>
          <a:xfrm>
            <a:off x="7827202" y="1393614"/>
            <a:ext cx="2932157" cy="1144709"/>
          </a:xfrm>
          <a:prstGeom prst="rect">
            <a:avLst/>
          </a:prstGeom>
          <a:solidFill>
            <a:srgbClr val="361C46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9A84C5-8FB0-4729-A53E-7625FB1B2E5F}"/>
              </a:ext>
            </a:extLst>
          </p:cNvPr>
          <p:cNvSpPr/>
          <p:nvPr/>
        </p:nvSpPr>
        <p:spPr>
          <a:xfrm>
            <a:off x="7827202" y="1550470"/>
            <a:ext cx="2932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solidFill>
                  <a:schemeClr val="bg1"/>
                </a:solidFill>
              </a:rPr>
              <a:t>30.5%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return rate</a:t>
            </a:r>
          </a:p>
        </p:txBody>
      </p:sp>
    </p:spTree>
    <p:extLst>
      <p:ext uri="{BB962C8B-B14F-4D97-AF65-F5344CB8AC3E}">
        <p14:creationId xmlns:p14="http://schemas.microsoft.com/office/powerpoint/2010/main" val="115512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IonTuition is the Only Full-Service Solution</a:t>
            </a:r>
            <a:b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</a:br>
            <a:endParaRPr lang="en-US" sz="2800" spc="3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C07BE7E-2EE2-4012-AA15-9F4BAA8F5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812533"/>
              </p:ext>
            </p:extLst>
          </p:nvPr>
        </p:nvGraphicFramePr>
        <p:xfrm>
          <a:off x="455102" y="1196341"/>
          <a:ext cx="9783391" cy="209611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733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892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+mj-lt"/>
                        </a:rPr>
                        <a:t>Competitive Differentiators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Refi-Focused 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Providers</a:t>
                      </a:r>
                      <a:endParaRPr lang="en-US" sz="1200" b="1" i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Contribution-Focused Providers</a:t>
                      </a:r>
                      <a:endParaRPr lang="en-US" sz="1200" b="1" i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IonTuition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313">
                <a:tc>
                  <a:txBody>
                    <a:bodyPr/>
                    <a:lstStyle/>
                    <a:p>
                      <a:r>
                        <a:rPr lang="en-US" sz="1600" dirty="0"/>
                        <a:t>Automated Loan Import</a:t>
                      </a:r>
                      <a:r>
                        <a:rPr lang="en-US" sz="1600" baseline="0" dirty="0"/>
                        <a:t> via Data Aggregator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1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/>
                        <a:t>Basic Repayment Calculators</a:t>
                      </a:r>
                      <a:endParaRPr lang="en-US" sz="16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1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/>
                        <a:t>Contribution Program</a:t>
                      </a:r>
                      <a:endParaRPr lang="en-US" sz="16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/>
                        <a:t>Refinance Marketplace</a:t>
                      </a:r>
                      <a:endParaRPr lang="en-US" sz="16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9DC8537-EDBB-485C-B623-4EE945596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706038"/>
              </p:ext>
            </p:extLst>
          </p:nvPr>
        </p:nvGraphicFramePr>
        <p:xfrm>
          <a:off x="455102" y="3291198"/>
          <a:ext cx="9783391" cy="322147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733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0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5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0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/>
                        <a:t>Audited 3</a:t>
                      </a:r>
                      <a:r>
                        <a:rPr lang="en-US" sz="1600" b="1" kern="1200" baseline="30000" dirty="0"/>
                        <a:t>rd</a:t>
                      </a:r>
                      <a:r>
                        <a:rPr lang="en-US" sz="1600" b="1" kern="1200" dirty="0"/>
                        <a:t> Party Student Loan Servicer under HEA</a:t>
                      </a:r>
                      <a:endParaRPr lang="en-US" sz="16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/>
                        <a:t>Assistance for defaulted borrowers</a:t>
                      </a:r>
                      <a:endParaRPr lang="en-US" sz="16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/>
                        <a:t>Family Benefit</a:t>
                      </a:r>
                      <a:endParaRPr lang="en-US" sz="16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/>
                        <a:t>In-house Counseling Operations Built for Scale</a:t>
                      </a:r>
                      <a:endParaRPr lang="en-US" sz="16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/>
                        <a:t>Objective Refinance Guidance</a:t>
                      </a:r>
                      <a:endParaRPr lang="en-US" sz="16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/>
                        <a:t>Operating in Azure Government Cloud</a:t>
                      </a:r>
                      <a:endParaRPr lang="en-US" sz="16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/>
                        <a:t>College Selection</a:t>
                      </a:r>
                      <a:r>
                        <a:rPr lang="en-US" sz="1600" b="1" kern="1200" baseline="0" dirty="0"/>
                        <a:t> &amp; ROI Scorecard</a:t>
                      </a:r>
                      <a:endParaRPr lang="en-US" sz="16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ym typeface="Wingdings" panose="05000000000000000000" pitchFamily="2" charset="2"/>
                        </a:rPr>
                        <a:t>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43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IonTuition Demo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997ECE-037E-44F4-B5F9-B18DDC6A98B7}"/>
              </a:ext>
            </a:extLst>
          </p:cNvPr>
          <p:cNvGrpSpPr/>
          <p:nvPr/>
        </p:nvGrpSpPr>
        <p:grpSpPr>
          <a:xfrm>
            <a:off x="1042987" y="1264186"/>
            <a:ext cx="10106025" cy="4076700"/>
            <a:chOff x="1177566" y="1443642"/>
            <a:chExt cx="10106025" cy="4076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39A283-6118-41D4-967E-E58D0D819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66" y="1443642"/>
              <a:ext cx="10106025" cy="40767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4E97B4-F670-4A30-B715-4889782F737C}"/>
                </a:ext>
              </a:extLst>
            </p:cNvPr>
            <p:cNvSpPr/>
            <p:nvPr/>
          </p:nvSpPr>
          <p:spPr>
            <a:xfrm>
              <a:off x="1738993" y="2732349"/>
              <a:ext cx="4192250" cy="149928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361C46"/>
                  </a:solidFill>
                  <a:latin typeface="+mj-lt"/>
                </a:rPr>
                <a:t>ION provides a comprehensive student loan benefit, addressing the needs of employees across the entire loan lifecycle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00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Easy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0919293-F625-4A16-9C3C-F5049ECA4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450617"/>
              </p:ext>
            </p:extLst>
          </p:nvPr>
        </p:nvGraphicFramePr>
        <p:xfrm>
          <a:off x="337413" y="986251"/>
          <a:ext cx="7921356" cy="4694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0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8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2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US" b="1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spc="300" dirty="0">
                          <a:latin typeface="+mj-lt"/>
                        </a:rPr>
                        <a:t>Requirements</a:t>
                      </a:r>
                      <a:endParaRPr lang="en-US" b="1" spc="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Plan design and strategy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Participant touchpoints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Business processes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6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US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spc="300" dirty="0">
                          <a:latin typeface="+mj-lt"/>
                        </a:rPr>
                        <a:t>Communications</a:t>
                      </a:r>
                      <a:endParaRPr lang="en-US" b="1" spc="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Launch communications and engagement planning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Monthly calibration calls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Annual communications strategy review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92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US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spc="300" dirty="0">
                          <a:latin typeface="+mj-lt"/>
                        </a:rPr>
                        <a:t>Configuration</a:t>
                      </a:r>
                      <a:endParaRPr lang="en-US" b="1" spc="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Plan activation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Call center preparation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Quality assurance testing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92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US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spc="300" dirty="0">
                          <a:latin typeface="+mj-lt"/>
                        </a:rPr>
                        <a:t>Interfaces</a:t>
                      </a:r>
                      <a:endParaRPr lang="en-US" b="1" spc="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Census, enrollment and contribution file development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SSO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Benefits portal integration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2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US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 spc="300" dirty="0">
                          <a:latin typeface="+mj-lt"/>
                        </a:rPr>
                        <a:t>Launch</a:t>
                      </a:r>
                      <a:endParaRPr lang="en-US" b="1" spc="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Welcome email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Ongoing engagement communications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Quality control and production validations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3F625037-9183-480C-8123-5D21CB318AF0}"/>
              </a:ext>
            </a:extLst>
          </p:cNvPr>
          <p:cNvSpPr/>
          <p:nvPr/>
        </p:nvSpPr>
        <p:spPr>
          <a:xfrm>
            <a:off x="7397578" y="689907"/>
            <a:ext cx="4794422" cy="5462415"/>
          </a:xfrm>
          <a:custGeom>
            <a:avLst/>
            <a:gdLst>
              <a:gd name="connsiteX0" fmla="*/ 0 w 4794422"/>
              <a:gd name="connsiteY0" fmla="*/ 0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0 w 4794422"/>
              <a:gd name="connsiteY4" fmla="*/ 0 h 5462415"/>
              <a:gd name="connsiteX0" fmla="*/ 691978 w 4794422"/>
              <a:gd name="connsiteY0" fmla="*/ 32951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691978 w 4794422"/>
              <a:gd name="connsiteY4" fmla="*/ 32951 h 5462415"/>
              <a:gd name="connsiteX0" fmla="*/ 733167 w 4794422"/>
              <a:gd name="connsiteY0" fmla="*/ 8238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733167 w 4794422"/>
              <a:gd name="connsiteY4" fmla="*/ 8238 h 546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4422" h="5462415">
                <a:moveTo>
                  <a:pt x="733167" y="8238"/>
                </a:moveTo>
                <a:lnTo>
                  <a:pt x="4794422" y="0"/>
                </a:lnTo>
                <a:lnTo>
                  <a:pt x="4794422" y="5462415"/>
                </a:lnTo>
                <a:lnTo>
                  <a:pt x="0" y="5462415"/>
                </a:lnTo>
                <a:lnTo>
                  <a:pt x="733167" y="8238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7B3EA2C-D366-4925-949F-82D5549EED8E}"/>
              </a:ext>
            </a:extLst>
          </p:cNvPr>
          <p:cNvSpPr/>
          <p:nvPr/>
        </p:nvSpPr>
        <p:spPr>
          <a:xfrm>
            <a:off x="7281949" y="689907"/>
            <a:ext cx="4910051" cy="5462415"/>
          </a:xfrm>
          <a:custGeom>
            <a:avLst/>
            <a:gdLst>
              <a:gd name="connsiteX0" fmla="*/ 0 w 4794422"/>
              <a:gd name="connsiteY0" fmla="*/ 0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0 w 4794422"/>
              <a:gd name="connsiteY4" fmla="*/ 0 h 5462415"/>
              <a:gd name="connsiteX0" fmla="*/ 691978 w 4794422"/>
              <a:gd name="connsiteY0" fmla="*/ 32951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691978 w 4794422"/>
              <a:gd name="connsiteY4" fmla="*/ 32951 h 5462415"/>
              <a:gd name="connsiteX0" fmla="*/ 733167 w 4794422"/>
              <a:gd name="connsiteY0" fmla="*/ 8238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733167 w 4794422"/>
              <a:gd name="connsiteY4" fmla="*/ 8238 h 546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4422" h="5462415">
                <a:moveTo>
                  <a:pt x="733167" y="8238"/>
                </a:moveTo>
                <a:lnTo>
                  <a:pt x="4794422" y="0"/>
                </a:lnTo>
                <a:lnTo>
                  <a:pt x="4794422" y="5462415"/>
                </a:lnTo>
                <a:lnTo>
                  <a:pt x="0" y="5462415"/>
                </a:lnTo>
                <a:lnTo>
                  <a:pt x="733167" y="8238"/>
                </a:lnTo>
                <a:close/>
              </a:path>
            </a:pathLst>
          </a:custGeom>
          <a:gradFill flip="none" rotWithShape="1">
            <a:gsLst>
              <a:gs pos="19000">
                <a:schemeClr val="bg1"/>
              </a:gs>
              <a:gs pos="100000">
                <a:schemeClr val="bg1">
                  <a:alpha val="24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08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Additional Benefit – Mental Health App &amp; Counseling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BAE5CF-F8D9-4053-ACCB-4A8FCE014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188" y="1586204"/>
            <a:ext cx="5854376" cy="444137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A8314-6C70-4CB5-B033-04C6813BA807}"/>
              </a:ext>
            </a:extLst>
          </p:cNvPr>
          <p:cNvSpPr txBox="1">
            <a:spLocks/>
          </p:cNvSpPr>
          <p:nvPr/>
        </p:nvSpPr>
        <p:spPr>
          <a:xfrm>
            <a:off x="661503" y="2407640"/>
            <a:ext cx="4636557" cy="3432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361C46"/>
                </a:solidFill>
                <a:latin typeface="+mj-lt"/>
              </a:rPr>
              <a:t>Support Employee Mental Health</a:t>
            </a:r>
          </a:p>
          <a:p>
            <a:r>
              <a:rPr lang="en-US" sz="1800" dirty="0">
                <a:latin typeface="+mj-lt"/>
              </a:rPr>
              <a:t>Android &amp; iOS mobile app</a:t>
            </a:r>
          </a:p>
          <a:p>
            <a:r>
              <a:rPr lang="en-US" sz="1800" dirty="0">
                <a:latin typeface="+mj-lt"/>
              </a:rPr>
              <a:t>Access to a marketplace of providers, freedom to choose any counselor</a:t>
            </a:r>
          </a:p>
          <a:p>
            <a:r>
              <a:rPr lang="en-US" sz="1800" dirty="0">
                <a:latin typeface="+mj-lt"/>
              </a:rPr>
              <a:t>Most providers respond in </a:t>
            </a:r>
            <a:r>
              <a:rPr lang="en-US" sz="1800" b="1" dirty="0">
                <a:latin typeface="+mj-lt"/>
              </a:rPr>
              <a:t>under 1 hour</a:t>
            </a:r>
          </a:p>
          <a:p>
            <a:r>
              <a:rPr lang="en-US" sz="1800" dirty="0">
                <a:latin typeface="+mj-lt"/>
              </a:rPr>
              <a:t>Chat, voice, and video therapy sessions</a:t>
            </a:r>
          </a:p>
          <a:p>
            <a:r>
              <a:rPr lang="en-US" sz="1800" dirty="0">
                <a:latin typeface="+mj-lt"/>
              </a:rPr>
              <a:t>Insurance co-pay, self-pay, or employer can sponsor paid-sessions </a:t>
            </a:r>
          </a:p>
          <a:p>
            <a:r>
              <a:rPr lang="en-US" sz="1800" dirty="0">
                <a:latin typeface="+mj-lt"/>
              </a:rPr>
              <a:t>HIPAA compliant; private and secure platform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D22032-94D3-4620-8B62-96D3A8061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29" y="1732642"/>
            <a:ext cx="1521528" cy="4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30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Trusted Marketplace of Providers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A8314-6C70-4CB5-B033-04C6813BA807}"/>
              </a:ext>
            </a:extLst>
          </p:cNvPr>
          <p:cNvSpPr txBox="1">
            <a:spLocks/>
          </p:cNvSpPr>
          <p:nvPr/>
        </p:nvSpPr>
        <p:spPr>
          <a:xfrm>
            <a:off x="3656334" y="1173070"/>
            <a:ext cx="7353788" cy="141151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361C46"/>
                </a:solidFill>
                <a:latin typeface="+mj-lt"/>
              </a:rPr>
              <a:t>600+ Licensed Professional Counselors, Family Therapists, Social Workers, and Psychologists</a:t>
            </a:r>
          </a:p>
          <a:p>
            <a:r>
              <a:rPr lang="en-US" sz="1800" dirty="0">
                <a:latin typeface="+mj-lt"/>
              </a:rPr>
              <a:t>All providers are personally vetted and must pass thorough onboarding process</a:t>
            </a:r>
          </a:p>
          <a:p>
            <a:r>
              <a:rPr lang="en-US" sz="1800" dirty="0">
                <a:latin typeface="+mj-lt"/>
              </a:rPr>
              <a:t>Availability during days, evenings, and weekends – accepting new clients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330966-D601-49A2-8415-BCACFB4F6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37" y="1033111"/>
            <a:ext cx="2917007" cy="561586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142C15-173B-48CB-9125-AF14F4455DE2}"/>
              </a:ext>
            </a:extLst>
          </p:cNvPr>
          <p:cNvSpPr txBox="1">
            <a:spLocks/>
          </p:cNvSpPr>
          <p:nvPr/>
        </p:nvSpPr>
        <p:spPr>
          <a:xfrm>
            <a:off x="3656334" y="2846360"/>
            <a:ext cx="7353788" cy="14115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361C46"/>
                </a:solidFill>
                <a:latin typeface="+mj-lt"/>
              </a:rPr>
              <a:t>Responsive and Committed</a:t>
            </a:r>
          </a:p>
          <a:p>
            <a:r>
              <a:rPr lang="en-US" sz="1800" dirty="0">
                <a:latin typeface="+mj-lt"/>
              </a:rPr>
              <a:t>60,000 hours of online availability in 2 years</a:t>
            </a:r>
          </a:p>
          <a:p>
            <a:r>
              <a:rPr lang="en-US" sz="1800" dirty="0">
                <a:latin typeface="+mj-lt"/>
              </a:rPr>
              <a:t>Average provider rating is 4.9/5.0</a:t>
            </a:r>
          </a:p>
          <a:p>
            <a:r>
              <a:rPr lang="en-US" sz="1800" dirty="0">
                <a:latin typeface="+mj-lt"/>
              </a:rPr>
              <a:t>Majority of providers have a typical response time </a:t>
            </a:r>
            <a:r>
              <a:rPr lang="en-US" sz="1800" b="1" dirty="0">
                <a:latin typeface="+mj-lt"/>
              </a:rPr>
              <a:t>under 1 hour 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DC6A74-B86C-4642-81CD-4E72AF6BA3E8}"/>
              </a:ext>
            </a:extLst>
          </p:cNvPr>
          <p:cNvSpPr txBox="1">
            <a:spLocks/>
          </p:cNvSpPr>
          <p:nvPr/>
        </p:nvSpPr>
        <p:spPr>
          <a:xfrm>
            <a:off x="3656334" y="4706262"/>
            <a:ext cx="7353788" cy="14115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361C46"/>
                </a:solidFill>
                <a:latin typeface="+mj-lt"/>
              </a:rPr>
              <a:t>Diversity and Inclusion </a:t>
            </a:r>
          </a:p>
          <a:p>
            <a:r>
              <a:rPr lang="en-US" sz="1800" dirty="0">
                <a:latin typeface="+mj-lt"/>
              </a:rPr>
              <a:t>Multiple ethnicities, faiths, and languages represented</a:t>
            </a:r>
          </a:p>
          <a:p>
            <a:r>
              <a:rPr lang="en-US" sz="1800" dirty="0">
                <a:latin typeface="+mj-lt"/>
              </a:rPr>
              <a:t>Wide range of specializations and therapy styles 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253C6F0-ACCC-45FB-9890-7AFBBC250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358" y="6117772"/>
            <a:ext cx="1521528" cy="4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Enjoyable User Experience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331ACE8-54E2-4C38-9976-143D6ED7E3FF}"/>
              </a:ext>
            </a:extLst>
          </p:cNvPr>
          <p:cNvSpPr txBox="1">
            <a:spLocks/>
          </p:cNvSpPr>
          <p:nvPr/>
        </p:nvSpPr>
        <p:spPr>
          <a:xfrm>
            <a:off x="1544138" y="1911163"/>
            <a:ext cx="3670634" cy="9032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spc="600" dirty="0">
                <a:solidFill>
                  <a:srgbClr val="361C46"/>
                </a:solidFill>
              </a:rPr>
              <a:t>Access</a:t>
            </a:r>
          </a:p>
          <a:p>
            <a:pPr marL="0" indent="0">
              <a:buNone/>
            </a:pPr>
            <a:r>
              <a:rPr lang="en-US" sz="1800" dirty="0"/>
              <a:t>Register in 2 minutes</a:t>
            </a:r>
            <a:endParaRPr lang="en-US" sz="1800" b="1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C6FB9F8-EE1B-4A04-8DE8-50B42DABF088}"/>
              </a:ext>
            </a:extLst>
          </p:cNvPr>
          <p:cNvSpPr txBox="1">
            <a:spLocks/>
          </p:cNvSpPr>
          <p:nvPr/>
        </p:nvSpPr>
        <p:spPr>
          <a:xfrm>
            <a:off x="1544137" y="3193720"/>
            <a:ext cx="4684270" cy="9032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spc="600" dirty="0">
                <a:solidFill>
                  <a:srgbClr val="361C46"/>
                </a:solidFill>
              </a:rPr>
              <a:t>Choice</a:t>
            </a:r>
          </a:p>
          <a:p>
            <a:pPr marL="0" indent="0">
              <a:buNone/>
            </a:pPr>
            <a:r>
              <a:rPr lang="en-US" sz="1800" dirty="0"/>
              <a:t>Select META counselor</a:t>
            </a:r>
            <a:endParaRPr lang="en-US" sz="1800" b="1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5646C37-401B-4E98-85C7-962F4F19FB34}"/>
              </a:ext>
            </a:extLst>
          </p:cNvPr>
          <p:cNvSpPr txBox="1">
            <a:spLocks/>
          </p:cNvSpPr>
          <p:nvPr/>
        </p:nvSpPr>
        <p:spPr>
          <a:xfrm>
            <a:off x="1544138" y="4389355"/>
            <a:ext cx="4048588" cy="9032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spc="600" dirty="0">
                <a:solidFill>
                  <a:srgbClr val="361C46"/>
                </a:solidFill>
              </a:rPr>
              <a:t>Connect</a:t>
            </a:r>
          </a:p>
          <a:p>
            <a:pPr marL="0" indent="0">
              <a:buNone/>
            </a:pPr>
            <a:r>
              <a:rPr lang="en-US" sz="1800" dirty="0"/>
              <a:t>Private chat, video, voice sessions</a:t>
            </a:r>
            <a:endParaRPr lang="en-US" sz="18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66C9DC-9E26-4257-A045-9E3188F5DE1D}"/>
              </a:ext>
            </a:extLst>
          </p:cNvPr>
          <p:cNvGrpSpPr/>
          <p:nvPr/>
        </p:nvGrpSpPr>
        <p:grpSpPr>
          <a:xfrm>
            <a:off x="824187" y="1998085"/>
            <a:ext cx="535377" cy="535377"/>
            <a:chOff x="743693" y="894334"/>
            <a:chExt cx="535377" cy="535377"/>
          </a:xfrm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8DB66F39-999B-414E-A047-FC7F17730315}"/>
                </a:ext>
              </a:extLst>
            </p:cNvPr>
            <p:cNvSpPr/>
            <p:nvPr/>
          </p:nvSpPr>
          <p:spPr>
            <a:xfrm rot="5400000">
              <a:off x="743693" y="894334"/>
              <a:ext cx="535377" cy="535377"/>
            </a:xfrm>
            <a:prstGeom prst="teardrop">
              <a:avLst/>
            </a:prstGeom>
            <a:solidFill>
              <a:srgbClr val="361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A5EA4A-03B2-4423-A281-9CB1EB1ED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093" y="1010733"/>
              <a:ext cx="302575" cy="30257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228C8D-307E-45C4-A2DA-358B83284EAE}"/>
              </a:ext>
            </a:extLst>
          </p:cNvPr>
          <p:cNvGrpSpPr/>
          <p:nvPr/>
        </p:nvGrpSpPr>
        <p:grpSpPr>
          <a:xfrm>
            <a:off x="824184" y="3193720"/>
            <a:ext cx="535377" cy="535377"/>
            <a:chOff x="901414" y="2798057"/>
            <a:chExt cx="535377" cy="535377"/>
          </a:xfrm>
        </p:grpSpPr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id="{A5A14E20-2C0F-4CBD-871D-CDDA8300995D}"/>
                </a:ext>
              </a:extLst>
            </p:cNvPr>
            <p:cNvSpPr/>
            <p:nvPr/>
          </p:nvSpPr>
          <p:spPr>
            <a:xfrm rot="5400000">
              <a:off x="901414" y="2798057"/>
              <a:ext cx="535377" cy="535377"/>
            </a:xfrm>
            <a:prstGeom prst="teardrop">
              <a:avLst/>
            </a:prstGeom>
            <a:solidFill>
              <a:srgbClr val="361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EC105C-7A24-4034-B2AE-317AB80B3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538" y="2906637"/>
              <a:ext cx="357128" cy="35712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B894EF-6F00-4C6C-A05A-1F00F832AB66}"/>
              </a:ext>
            </a:extLst>
          </p:cNvPr>
          <p:cNvGrpSpPr/>
          <p:nvPr/>
        </p:nvGrpSpPr>
        <p:grpSpPr>
          <a:xfrm>
            <a:off x="824184" y="4389355"/>
            <a:ext cx="535377" cy="535377"/>
            <a:chOff x="724291" y="5239938"/>
            <a:chExt cx="535377" cy="535377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B1A43426-04FE-43A3-A0A6-137CE62C1AAE}"/>
                </a:ext>
              </a:extLst>
            </p:cNvPr>
            <p:cNvSpPr/>
            <p:nvPr/>
          </p:nvSpPr>
          <p:spPr>
            <a:xfrm rot="5400000">
              <a:off x="724291" y="5239938"/>
              <a:ext cx="535377" cy="535377"/>
            </a:xfrm>
            <a:prstGeom prst="teardrop">
              <a:avLst/>
            </a:prstGeom>
            <a:solidFill>
              <a:srgbClr val="361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0AFAFD2-4276-45A8-A4F8-94B6E1750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939" y="5375543"/>
              <a:ext cx="278341" cy="27834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002BFA-F4EA-4F60-B3BE-C396A6FA0A8D}"/>
              </a:ext>
            </a:extLst>
          </p:cNvPr>
          <p:cNvGrpSpPr/>
          <p:nvPr/>
        </p:nvGrpSpPr>
        <p:grpSpPr>
          <a:xfrm>
            <a:off x="5259062" y="1410589"/>
            <a:ext cx="2203770" cy="3887965"/>
            <a:chOff x="5777303" y="1422444"/>
            <a:chExt cx="2203770" cy="38879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AED419-487A-4A50-8B5F-CBA623D9BE12}"/>
                </a:ext>
              </a:extLst>
            </p:cNvPr>
            <p:cNvSpPr txBox="1"/>
            <p:nvPr/>
          </p:nvSpPr>
          <p:spPr>
            <a:xfrm>
              <a:off x="5777303" y="1422444"/>
              <a:ext cx="2203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2000" u="sng" spc="300" dirty="0">
                  <a:solidFill>
                    <a:srgbClr val="361C46"/>
                  </a:solidFill>
                  <a:latin typeface="+mj-lt"/>
                </a:rPr>
                <a:t>SEARCH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FA3428-6709-4AC7-BA68-46F9848F2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2221" y="1762827"/>
              <a:ext cx="1797924" cy="354758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ABFA7A-C85A-41BF-8C21-E5E882684376}"/>
              </a:ext>
            </a:extLst>
          </p:cNvPr>
          <p:cNvGrpSpPr/>
          <p:nvPr/>
        </p:nvGrpSpPr>
        <p:grpSpPr>
          <a:xfrm>
            <a:off x="7487963" y="1461827"/>
            <a:ext cx="2203770" cy="3830803"/>
            <a:chOff x="7666710" y="1479606"/>
            <a:chExt cx="2203770" cy="383080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443B51-398D-4723-B70A-CD0DBC696797}"/>
                </a:ext>
              </a:extLst>
            </p:cNvPr>
            <p:cNvSpPr txBox="1"/>
            <p:nvPr/>
          </p:nvSpPr>
          <p:spPr>
            <a:xfrm>
              <a:off x="7666710" y="1479606"/>
              <a:ext cx="2203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2000" u="sng" spc="300" dirty="0">
                  <a:solidFill>
                    <a:srgbClr val="361C46"/>
                  </a:solidFill>
                  <a:latin typeface="+mj-lt"/>
                </a:rPr>
                <a:t>SELECT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42ED1A-8CE1-45D5-A9F1-32651392E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6938" y="1778506"/>
              <a:ext cx="1790979" cy="353190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597426C-DB89-45EF-B900-48FCC1CE0756}"/>
              </a:ext>
            </a:extLst>
          </p:cNvPr>
          <p:cNvGrpSpPr/>
          <p:nvPr/>
        </p:nvGrpSpPr>
        <p:grpSpPr>
          <a:xfrm>
            <a:off x="9536816" y="1479606"/>
            <a:ext cx="2203770" cy="3831350"/>
            <a:chOff x="9536816" y="1479606"/>
            <a:chExt cx="2203770" cy="383135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388C01-3342-46F6-AC3E-5AC85DF254F8}"/>
                </a:ext>
              </a:extLst>
            </p:cNvPr>
            <p:cNvSpPr txBox="1"/>
            <p:nvPr/>
          </p:nvSpPr>
          <p:spPr>
            <a:xfrm>
              <a:off x="9536816" y="1479606"/>
              <a:ext cx="2203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2000" u="sng" spc="300" dirty="0">
                  <a:solidFill>
                    <a:srgbClr val="361C46"/>
                  </a:solidFill>
                  <a:latin typeface="+mj-lt"/>
                </a:rPr>
                <a:t>ENGAGE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AD5729-9963-4E65-99E7-04F1B137E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7044" y="1762827"/>
              <a:ext cx="1803313" cy="3548129"/>
            </a:xfrm>
            <a:prstGeom prst="rect">
              <a:avLst/>
            </a:prstGeom>
          </p:spPr>
        </p:pic>
      </p:grp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C548449-BF02-4CE5-AC61-1B55BC642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358" y="6117772"/>
            <a:ext cx="1521528" cy="4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60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More Than Just a Link On Your Benefits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94AD9834-6E18-4319-AA38-B7A50F796CFA}"/>
              </a:ext>
            </a:extLst>
          </p:cNvPr>
          <p:cNvSpPr txBox="1">
            <a:spLocks/>
          </p:cNvSpPr>
          <p:nvPr/>
        </p:nvSpPr>
        <p:spPr>
          <a:xfrm>
            <a:off x="433533" y="1105175"/>
            <a:ext cx="5662467" cy="17275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spc="600" dirty="0">
                <a:solidFill>
                  <a:srgbClr val="361C46"/>
                </a:solidFill>
              </a:rPr>
              <a:t>Marketing Support</a:t>
            </a:r>
          </a:p>
          <a:p>
            <a:r>
              <a:rPr lang="en-US" sz="1800" dirty="0"/>
              <a:t>Physical &amp; digital collateral</a:t>
            </a:r>
          </a:p>
          <a:p>
            <a:r>
              <a:rPr lang="en-US" sz="1800" dirty="0"/>
              <a:t>In-app articles and notifications</a:t>
            </a:r>
          </a:p>
          <a:p>
            <a:r>
              <a:rPr lang="en-US" sz="1800" dirty="0"/>
              <a:t>Employee Assistance Program integration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spc="300" dirty="0">
              <a:solidFill>
                <a:srgbClr val="40919E"/>
              </a:solidFill>
            </a:endParaRP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6D521C96-D4B7-46C5-B5C5-2892B23000A6}"/>
              </a:ext>
            </a:extLst>
          </p:cNvPr>
          <p:cNvSpPr txBox="1">
            <a:spLocks/>
          </p:cNvSpPr>
          <p:nvPr/>
        </p:nvSpPr>
        <p:spPr>
          <a:xfrm>
            <a:off x="6405489" y="1105176"/>
            <a:ext cx="5524241" cy="17275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600" dirty="0">
                <a:solidFill>
                  <a:srgbClr val="361C46"/>
                </a:solidFill>
              </a:rPr>
              <a:t>Monthly Reports</a:t>
            </a:r>
          </a:p>
          <a:p>
            <a:r>
              <a:rPr lang="en-US" sz="1800" dirty="0"/>
              <a:t>De-identified and Aggregated, per HIPAA</a:t>
            </a:r>
          </a:p>
          <a:p>
            <a:r>
              <a:rPr lang="en-US" sz="1800" dirty="0"/>
              <a:t>Total Registrations &amp; Counseling Sessions</a:t>
            </a:r>
          </a:p>
          <a:p>
            <a:r>
              <a:rPr lang="en-US" sz="1800" dirty="0"/>
              <a:t>Search &amp; Chat Activity</a:t>
            </a:r>
          </a:p>
          <a:p>
            <a:r>
              <a:rPr lang="en-US" sz="1800" dirty="0"/>
              <a:t>Company-paid sessions for employees in-need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61ED729-873B-44B9-8B37-91DB98DAE4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888" y="4549494"/>
            <a:ext cx="1407980" cy="16443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11937-7C61-48CB-AE46-FC1E5429AF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03" y="3095847"/>
            <a:ext cx="2444727" cy="28757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3D0D4B0-DD7E-4766-8C8A-FD70C0F8BD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010" y="3454669"/>
            <a:ext cx="877757" cy="8948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3384F59-7FC0-45B8-8E75-3D9A83E7ED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857" y="3050632"/>
            <a:ext cx="2045616" cy="29977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FA01863-B453-4076-ACD4-0031DD3FC1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0948" y="3050631"/>
            <a:ext cx="1509728" cy="25763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B6E7684-8D21-43D2-A77F-B4FCDA9FAF21}"/>
              </a:ext>
            </a:extLst>
          </p:cNvPr>
          <p:cNvGrpSpPr/>
          <p:nvPr/>
        </p:nvGrpSpPr>
        <p:grpSpPr>
          <a:xfrm>
            <a:off x="6620382" y="3095847"/>
            <a:ext cx="4336209" cy="2952509"/>
            <a:chOff x="6620382" y="3095847"/>
            <a:chExt cx="4336209" cy="29525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6AF880E-69EC-499C-AB89-CB1C8C33F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0382" y="3095847"/>
              <a:ext cx="4336209" cy="295250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DE2022-FD74-4133-8DC0-3624C0933F9E}"/>
                </a:ext>
              </a:extLst>
            </p:cNvPr>
            <p:cNvSpPr/>
            <p:nvPr/>
          </p:nvSpPr>
          <p:spPr>
            <a:xfrm>
              <a:off x="9573208" y="3207075"/>
              <a:ext cx="1259633" cy="329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A2B20BDB-022F-44B6-ACE7-58D2F85D9F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358" y="6117772"/>
            <a:ext cx="1521528" cy="4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74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CC2052-2461-5948-AC11-6571086EFFCB}"/>
              </a:ext>
            </a:extLst>
          </p:cNvPr>
          <p:cNvSpPr txBox="1">
            <a:spLocks/>
          </p:cNvSpPr>
          <p:nvPr/>
        </p:nvSpPr>
        <p:spPr>
          <a:xfrm>
            <a:off x="1808583" y="4396834"/>
            <a:ext cx="3864657" cy="1215968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525252"/>
                </a:solidFill>
                <a:latin typeface="Tw Cen MT" panose="020B0602020104020603" pitchFamily="34" charset="77"/>
              </a:rPr>
              <a:t>847-873-2167 (M)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rgbClr val="0562C1"/>
              </a:solidFill>
              <a:latin typeface="Tw Cen MT" panose="020B0602020104020603" pitchFamily="34" charset="77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Bef>
                <a:spcPts val="0"/>
              </a:spcBef>
            </a:pPr>
            <a:r>
              <a:rPr lang="en-US" sz="2400" dirty="0" err="1">
                <a:solidFill>
                  <a:srgbClr val="B3292D"/>
                </a:solidFill>
                <a:latin typeface="Tw Cen MT" panose="020B0602020104020603" pitchFamily="34" charset="77"/>
              </a:rPr>
              <a:t>Bgivens@iontuition.com</a:t>
            </a:r>
            <a:endParaRPr lang="en-US" sz="2400" dirty="0">
              <a:solidFill>
                <a:srgbClr val="B3292D"/>
              </a:solidFill>
              <a:latin typeface="Tw Cen MT" panose="020B0602020104020603" pitchFamily="34" charset="77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6152FB-A250-194F-B12E-FF6B8FB4C9FA}"/>
              </a:ext>
            </a:extLst>
          </p:cNvPr>
          <p:cNvSpPr txBox="1">
            <a:spLocks/>
          </p:cNvSpPr>
          <p:nvPr/>
        </p:nvSpPr>
        <p:spPr>
          <a:xfrm>
            <a:off x="986541" y="2690375"/>
            <a:ext cx="3779910" cy="891026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800"/>
              </a:spcAft>
              <a:buNone/>
            </a:pPr>
            <a:r>
              <a:rPr lang="en-US" sz="2400" b="1" spc="600" dirty="0">
                <a:solidFill>
                  <a:srgbClr val="525252"/>
                </a:solidFill>
                <a:latin typeface="Tw Cen MT" panose="020B0602020104020603" pitchFamily="34" charset="77"/>
              </a:rPr>
              <a:t>Brent Givens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77"/>
              </a:rPr>
              <a:t>Senior Vice President</a:t>
            </a:r>
          </a:p>
        </p:txBody>
      </p:sp>
      <p:sp>
        <p:nvSpPr>
          <p:cNvPr id="30" name="Graphic 28">
            <a:extLst>
              <a:ext uri="{FF2B5EF4-FFF2-40B4-BE49-F238E27FC236}">
                <a16:creationId xmlns:a16="http://schemas.microsoft.com/office/drawing/2014/main" id="{21DC29A8-1A50-7846-9A47-06D248EB9CD7}"/>
              </a:ext>
            </a:extLst>
          </p:cNvPr>
          <p:cNvSpPr/>
          <p:nvPr/>
        </p:nvSpPr>
        <p:spPr>
          <a:xfrm>
            <a:off x="1145413" y="5162565"/>
            <a:ext cx="450663" cy="337997"/>
          </a:xfrm>
          <a:custGeom>
            <a:avLst/>
            <a:gdLst>
              <a:gd name="connsiteX0" fmla="*/ 522138 w 576152"/>
              <a:gd name="connsiteY0" fmla="*/ 0 h 432114"/>
              <a:gd name="connsiteX1" fmla="*/ 54014 w 576152"/>
              <a:gd name="connsiteY1" fmla="*/ 0 h 432114"/>
              <a:gd name="connsiteX2" fmla="*/ 0 w 576152"/>
              <a:gd name="connsiteY2" fmla="*/ 54014 h 432114"/>
              <a:gd name="connsiteX3" fmla="*/ 0 w 576152"/>
              <a:gd name="connsiteY3" fmla="*/ 378100 h 432114"/>
              <a:gd name="connsiteX4" fmla="*/ 54014 w 576152"/>
              <a:gd name="connsiteY4" fmla="*/ 432114 h 432114"/>
              <a:gd name="connsiteX5" fmla="*/ 522138 w 576152"/>
              <a:gd name="connsiteY5" fmla="*/ 432114 h 432114"/>
              <a:gd name="connsiteX6" fmla="*/ 576152 w 576152"/>
              <a:gd name="connsiteY6" fmla="*/ 378100 h 432114"/>
              <a:gd name="connsiteX7" fmla="*/ 576152 w 576152"/>
              <a:gd name="connsiteY7" fmla="*/ 54014 h 432114"/>
              <a:gd name="connsiteX8" fmla="*/ 522138 w 576152"/>
              <a:gd name="connsiteY8" fmla="*/ 0 h 432114"/>
              <a:gd name="connsiteX9" fmla="*/ 522138 w 576152"/>
              <a:gd name="connsiteY9" fmla="*/ 54014 h 432114"/>
              <a:gd name="connsiteX10" fmla="*/ 522138 w 576152"/>
              <a:gd name="connsiteY10" fmla="*/ 99926 h 432114"/>
              <a:gd name="connsiteX11" fmla="*/ 370684 w 576152"/>
              <a:gd name="connsiteY11" fmla="*/ 219759 h 432114"/>
              <a:gd name="connsiteX12" fmla="*/ 288076 w 576152"/>
              <a:gd name="connsiteY12" fmla="*/ 270071 h 432114"/>
              <a:gd name="connsiteX13" fmla="*/ 205468 w 576152"/>
              <a:gd name="connsiteY13" fmla="*/ 219759 h 432114"/>
              <a:gd name="connsiteX14" fmla="*/ 54014 w 576152"/>
              <a:gd name="connsiteY14" fmla="*/ 99926 h 432114"/>
              <a:gd name="connsiteX15" fmla="*/ 54014 w 576152"/>
              <a:gd name="connsiteY15" fmla="*/ 54014 h 432114"/>
              <a:gd name="connsiteX16" fmla="*/ 54014 w 576152"/>
              <a:gd name="connsiteY16" fmla="*/ 378100 h 432114"/>
              <a:gd name="connsiteX17" fmla="*/ 54014 w 576152"/>
              <a:gd name="connsiteY17" fmla="*/ 169245 h 432114"/>
              <a:gd name="connsiteX18" fmla="*/ 172103 w 576152"/>
              <a:gd name="connsiteY18" fmla="*/ 262239 h 432114"/>
              <a:gd name="connsiteX19" fmla="*/ 288076 w 576152"/>
              <a:gd name="connsiteY19" fmla="*/ 324131 h 432114"/>
              <a:gd name="connsiteX20" fmla="*/ 404038 w 576152"/>
              <a:gd name="connsiteY20" fmla="*/ 262295 h 432114"/>
              <a:gd name="connsiteX21" fmla="*/ 522194 w 576152"/>
              <a:gd name="connsiteY21" fmla="*/ 169290 h 432114"/>
              <a:gd name="connsiteX22" fmla="*/ 522194 w 576152"/>
              <a:gd name="connsiteY22" fmla="*/ 378100 h 43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152" h="432114">
                <a:moveTo>
                  <a:pt x="522138" y="0"/>
                </a:moveTo>
                <a:lnTo>
                  <a:pt x="54014" y="0"/>
                </a:lnTo>
                <a:cubicBezTo>
                  <a:pt x="24183" y="0"/>
                  <a:pt x="0" y="24183"/>
                  <a:pt x="0" y="54014"/>
                </a:cubicBezTo>
                <a:lnTo>
                  <a:pt x="0" y="378100"/>
                </a:lnTo>
                <a:cubicBezTo>
                  <a:pt x="0" y="407931"/>
                  <a:pt x="24183" y="432114"/>
                  <a:pt x="54014" y="432114"/>
                </a:cubicBezTo>
                <a:lnTo>
                  <a:pt x="522138" y="432114"/>
                </a:lnTo>
                <a:cubicBezTo>
                  <a:pt x="551969" y="432114"/>
                  <a:pt x="576152" y="407931"/>
                  <a:pt x="576152" y="378100"/>
                </a:cubicBezTo>
                <a:lnTo>
                  <a:pt x="576152" y="54014"/>
                </a:lnTo>
                <a:cubicBezTo>
                  <a:pt x="576152" y="24183"/>
                  <a:pt x="551969" y="0"/>
                  <a:pt x="522138" y="0"/>
                </a:cubicBezTo>
                <a:close/>
                <a:moveTo>
                  <a:pt x="522138" y="54014"/>
                </a:moveTo>
                <a:lnTo>
                  <a:pt x="522138" y="99926"/>
                </a:lnTo>
                <a:cubicBezTo>
                  <a:pt x="496909" y="120474"/>
                  <a:pt x="456679" y="152433"/>
                  <a:pt x="370684" y="219759"/>
                </a:cubicBezTo>
                <a:cubicBezTo>
                  <a:pt x="351734" y="234669"/>
                  <a:pt x="314194" y="270488"/>
                  <a:pt x="288076" y="270071"/>
                </a:cubicBezTo>
                <a:cubicBezTo>
                  <a:pt x="261958" y="270488"/>
                  <a:pt x="224407" y="234669"/>
                  <a:pt x="205468" y="219759"/>
                </a:cubicBezTo>
                <a:cubicBezTo>
                  <a:pt x="119484" y="152433"/>
                  <a:pt x="79255" y="120486"/>
                  <a:pt x="54014" y="99926"/>
                </a:cubicBezTo>
                <a:lnTo>
                  <a:pt x="54014" y="54014"/>
                </a:lnTo>
                <a:close/>
                <a:moveTo>
                  <a:pt x="54014" y="378100"/>
                </a:moveTo>
                <a:lnTo>
                  <a:pt x="54014" y="169245"/>
                </a:lnTo>
                <a:cubicBezTo>
                  <a:pt x="79795" y="189781"/>
                  <a:pt x="116367" y="218600"/>
                  <a:pt x="172103" y="262239"/>
                </a:cubicBezTo>
                <a:cubicBezTo>
                  <a:pt x="196691" y="281606"/>
                  <a:pt x="239767" y="324344"/>
                  <a:pt x="288076" y="324131"/>
                </a:cubicBezTo>
                <a:cubicBezTo>
                  <a:pt x="336149" y="324389"/>
                  <a:pt x="378674" y="282269"/>
                  <a:pt x="404038" y="262295"/>
                </a:cubicBezTo>
                <a:cubicBezTo>
                  <a:pt x="459774" y="218656"/>
                  <a:pt x="496312" y="189826"/>
                  <a:pt x="522194" y="169290"/>
                </a:cubicBezTo>
                <a:lnTo>
                  <a:pt x="522194" y="378100"/>
                </a:lnTo>
                <a:close/>
              </a:path>
            </a:pathLst>
          </a:custGeom>
          <a:solidFill>
            <a:srgbClr val="525252"/>
          </a:solidFill>
          <a:ln w="11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7" name="Graphic 35">
            <a:extLst>
              <a:ext uri="{FF2B5EF4-FFF2-40B4-BE49-F238E27FC236}">
                <a16:creationId xmlns:a16="http://schemas.microsoft.com/office/drawing/2014/main" id="{34FA7E21-C63A-C444-8DF5-F0AC6101B664}"/>
              </a:ext>
            </a:extLst>
          </p:cNvPr>
          <p:cNvSpPr/>
          <p:nvPr/>
        </p:nvSpPr>
        <p:spPr>
          <a:xfrm>
            <a:off x="1127731" y="4303828"/>
            <a:ext cx="476827" cy="477737"/>
          </a:xfrm>
          <a:custGeom>
            <a:avLst/>
            <a:gdLst>
              <a:gd name="connsiteX0" fmla="*/ 516122 w 531890"/>
              <a:gd name="connsiteY0" fmla="*/ 390859 h 532905"/>
              <a:gd name="connsiteX1" fmla="*/ 516122 w 531890"/>
              <a:gd name="connsiteY1" fmla="*/ 390859 h 532905"/>
              <a:gd name="connsiteX2" fmla="*/ 410950 w 531890"/>
              <a:gd name="connsiteY2" fmla="*/ 321285 h 532905"/>
              <a:gd name="connsiteX3" fmla="*/ 361900 w 531890"/>
              <a:gd name="connsiteY3" fmla="*/ 323604 h 532905"/>
              <a:gd name="connsiteX4" fmla="*/ 320272 w 531890"/>
              <a:gd name="connsiteY4" fmla="*/ 346796 h 532905"/>
              <a:gd name="connsiteX5" fmla="*/ 248611 w 531890"/>
              <a:gd name="connsiteY5" fmla="*/ 283135 h 532905"/>
              <a:gd name="connsiteX6" fmla="*/ 185530 w 531890"/>
              <a:gd name="connsiteY6" fmla="*/ 211706 h 532905"/>
              <a:gd name="connsiteX7" fmla="*/ 208722 w 531890"/>
              <a:gd name="connsiteY7" fmla="*/ 170078 h 532905"/>
              <a:gd name="connsiteX8" fmla="*/ 210925 w 531890"/>
              <a:gd name="connsiteY8" fmla="*/ 120796 h 532905"/>
              <a:gd name="connsiteX9" fmla="*/ 176138 w 531890"/>
              <a:gd name="connsiteY9" fmla="*/ 67688 h 532905"/>
              <a:gd name="connsiteX10" fmla="*/ 142511 w 531890"/>
              <a:gd name="connsiteY10" fmla="*/ 17247 h 532905"/>
              <a:gd name="connsiteX11" fmla="*/ 141351 w 531890"/>
              <a:gd name="connsiteY11" fmla="*/ 15624 h 532905"/>
              <a:gd name="connsiteX12" fmla="*/ 112710 w 531890"/>
              <a:gd name="connsiteY12" fmla="*/ 86 h 532905"/>
              <a:gd name="connsiteX13" fmla="*/ 78850 w 531890"/>
              <a:gd name="connsiteY13" fmla="*/ 10174 h 532905"/>
              <a:gd name="connsiteX14" fmla="*/ 35715 w 531890"/>
              <a:gd name="connsiteY14" fmla="*/ 46468 h 532905"/>
              <a:gd name="connsiteX15" fmla="*/ 12523 w 531890"/>
              <a:gd name="connsiteY15" fmla="*/ 71515 h 532905"/>
              <a:gd name="connsiteX16" fmla="*/ 0 w 531890"/>
              <a:gd name="connsiteY16" fmla="*/ 103055 h 532905"/>
              <a:gd name="connsiteX17" fmla="*/ 22496 w 531890"/>
              <a:gd name="connsiteY17" fmla="*/ 187819 h 532905"/>
              <a:gd name="connsiteX18" fmla="*/ 161643 w 531890"/>
              <a:gd name="connsiteY18" fmla="*/ 370567 h 532905"/>
              <a:gd name="connsiteX19" fmla="*/ 344391 w 531890"/>
              <a:gd name="connsiteY19" fmla="*/ 509715 h 532905"/>
              <a:gd name="connsiteX20" fmla="*/ 429271 w 531890"/>
              <a:gd name="connsiteY20" fmla="*/ 532906 h 532905"/>
              <a:gd name="connsiteX21" fmla="*/ 430431 w 531890"/>
              <a:gd name="connsiteY21" fmla="*/ 532906 h 532905"/>
              <a:gd name="connsiteX22" fmla="*/ 460811 w 531890"/>
              <a:gd name="connsiteY22" fmla="*/ 520035 h 532905"/>
              <a:gd name="connsiteX23" fmla="*/ 485858 w 531890"/>
              <a:gd name="connsiteY23" fmla="*/ 496843 h 532905"/>
              <a:gd name="connsiteX24" fmla="*/ 521804 w 531890"/>
              <a:gd name="connsiteY24" fmla="*/ 453244 h 532905"/>
              <a:gd name="connsiteX25" fmla="*/ 516122 w 531890"/>
              <a:gd name="connsiteY25" fmla="*/ 390859 h 532905"/>
              <a:gd name="connsiteX26" fmla="*/ 436113 w 531890"/>
              <a:gd name="connsiteY26" fmla="*/ 487103 h 532905"/>
              <a:gd name="connsiteX27" fmla="*/ 428111 w 531890"/>
              <a:gd name="connsiteY27" fmla="*/ 491625 h 532905"/>
              <a:gd name="connsiteX28" fmla="*/ 361552 w 531890"/>
              <a:gd name="connsiteY28" fmla="*/ 473072 h 532905"/>
              <a:gd name="connsiteX29" fmla="*/ 190285 w 531890"/>
              <a:gd name="connsiteY29" fmla="*/ 342157 h 532905"/>
              <a:gd name="connsiteX30" fmla="*/ 59486 w 531890"/>
              <a:gd name="connsiteY30" fmla="*/ 170426 h 532905"/>
              <a:gd name="connsiteX31" fmla="*/ 40817 w 531890"/>
              <a:gd name="connsiteY31" fmla="*/ 104446 h 532905"/>
              <a:gd name="connsiteX32" fmla="*/ 45339 w 531890"/>
              <a:gd name="connsiteY32" fmla="*/ 96445 h 532905"/>
              <a:gd name="connsiteX33" fmla="*/ 64008 w 531890"/>
              <a:gd name="connsiteY33" fmla="*/ 75689 h 532905"/>
              <a:gd name="connsiteX34" fmla="*/ 99607 w 531890"/>
              <a:gd name="connsiteY34" fmla="*/ 45425 h 532905"/>
              <a:gd name="connsiteX35" fmla="*/ 102274 w 531890"/>
              <a:gd name="connsiteY35" fmla="*/ 43569 h 532905"/>
              <a:gd name="connsiteX36" fmla="*/ 108883 w 531890"/>
              <a:gd name="connsiteY36" fmla="*/ 41366 h 532905"/>
              <a:gd name="connsiteX37" fmla="*/ 108883 w 531890"/>
              <a:gd name="connsiteY37" fmla="*/ 41366 h 532905"/>
              <a:gd name="connsiteX38" fmla="*/ 141351 w 531890"/>
              <a:gd name="connsiteY38" fmla="*/ 90068 h 532905"/>
              <a:gd name="connsiteX39" fmla="*/ 174746 w 531890"/>
              <a:gd name="connsiteY39" fmla="*/ 140857 h 532905"/>
              <a:gd name="connsiteX40" fmla="*/ 171964 w 531890"/>
              <a:gd name="connsiteY40" fmla="*/ 150945 h 532905"/>
              <a:gd name="connsiteX41" fmla="*/ 171964 w 531890"/>
              <a:gd name="connsiteY41" fmla="*/ 152105 h 532905"/>
              <a:gd name="connsiteX42" fmla="*/ 144018 w 531890"/>
              <a:gd name="connsiteY42" fmla="*/ 201502 h 532905"/>
              <a:gd name="connsiteX43" fmla="*/ 137756 w 531890"/>
              <a:gd name="connsiteY43" fmla="*/ 213098 h 532905"/>
              <a:gd name="connsiteX44" fmla="*/ 143670 w 531890"/>
              <a:gd name="connsiteY44" fmla="*/ 223186 h 532905"/>
              <a:gd name="connsiteX45" fmla="*/ 220317 w 531890"/>
              <a:gd name="connsiteY45" fmla="*/ 312241 h 532905"/>
              <a:gd name="connsiteX46" fmla="*/ 309372 w 531890"/>
              <a:gd name="connsiteY46" fmla="*/ 388656 h 532905"/>
              <a:gd name="connsiteX47" fmla="*/ 319576 w 531890"/>
              <a:gd name="connsiteY47" fmla="*/ 394570 h 532905"/>
              <a:gd name="connsiteX48" fmla="*/ 330244 w 531890"/>
              <a:gd name="connsiteY48" fmla="*/ 388540 h 532905"/>
              <a:gd name="connsiteX49" fmla="*/ 381381 w 531890"/>
              <a:gd name="connsiteY49" fmla="*/ 359667 h 532905"/>
              <a:gd name="connsiteX50" fmla="*/ 391585 w 531890"/>
              <a:gd name="connsiteY50" fmla="*/ 356884 h 532905"/>
              <a:gd name="connsiteX51" fmla="*/ 491192 w 531890"/>
              <a:gd name="connsiteY51" fmla="*/ 422863 h 532905"/>
              <a:gd name="connsiteX52" fmla="*/ 489684 w 531890"/>
              <a:gd name="connsiteY52" fmla="*/ 428661 h 532905"/>
              <a:gd name="connsiteX53" fmla="*/ 488873 w 531890"/>
              <a:gd name="connsiteY53" fmla="*/ 429821 h 532905"/>
              <a:gd name="connsiteX54" fmla="*/ 456753 w 531890"/>
              <a:gd name="connsiteY54" fmla="*/ 468086 h 532905"/>
              <a:gd name="connsiteX55" fmla="*/ 436113 w 531890"/>
              <a:gd name="connsiteY55" fmla="*/ 487103 h 53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31890" h="532905">
                <a:moveTo>
                  <a:pt x="516122" y="390859"/>
                </a:moveTo>
                <a:lnTo>
                  <a:pt x="516122" y="390859"/>
                </a:lnTo>
                <a:cubicBezTo>
                  <a:pt x="507774" y="385061"/>
                  <a:pt x="424053" y="329286"/>
                  <a:pt x="410950" y="321285"/>
                </a:cubicBezTo>
                <a:cubicBezTo>
                  <a:pt x="395435" y="312902"/>
                  <a:pt x="376555" y="313794"/>
                  <a:pt x="361900" y="323604"/>
                </a:cubicBezTo>
                <a:cubicBezTo>
                  <a:pt x="352972" y="328359"/>
                  <a:pt x="331172" y="340882"/>
                  <a:pt x="320272" y="346796"/>
                </a:cubicBezTo>
                <a:cubicBezTo>
                  <a:pt x="294661" y="327599"/>
                  <a:pt x="270691" y="306306"/>
                  <a:pt x="248611" y="283135"/>
                </a:cubicBezTo>
                <a:cubicBezTo>
                  <a:pt x="225577" y="261177"/>
                  <a:pt x="204473" y="237279"/>
                  <a:pt x="185530" y="211706"/>
                </a:cubicBezTo>
                <a:cubicBezTo>
                  <a:pt x="191792" y="200690"/>
                  <a:pt x="204083" y="179122"/>
                  <a:pt x="208722" y="170078"/>
                </a:cubicBezTo>
                <a:cubicBezTo>
                  <a:pt x="218810" y="150829"/>
                  <a:pt x="219622" y="134247"/>
                  <a:pt x="210925" y="120796"/>
                </a:cubicBezTo>
                <a:cubicBezTo>
                  <a:pt x="207214" y="114883"/>
                  <a:pt x="189937" y="88676"/>
                  <a:pt x="176138" y="67688"/>
                </a:cubicBezTo>
                <a:cubicBezTo>
                  <a:pt x="159440" y="42410"/>
                  <a:pt x="147265" y="24089"/>
                  <a:pt x="142511" y="17247"/>
                </a:cubicBezTo>
                <a:lnTo>
                  <a:pt x="141351" y="15624"/>
                </a:lnTo>
                <a:cubicBezTo>
                  <a:pt x="134641" y="6384"/>
                  <a:pt x="124114" y="673"/>
                  <a:pt x="112710" y="86"/>
                </a:cubicBezTo>
                <a:cubicBezTo>
                  <a:pt x="100591" y="-611"/>
                  <a:pt x="88612" y="2959"/>
                  <a:pt x="78850" y="10174"/>
                </a:cubicBezTo>
                <a:cubicBezTo>
                  <a:pt x="63670" y="21286"/>
                  <a:pt x="49259" y="33412"/>
                  <a:pt x="35715" y="46468"/>
                </a:cubicBezTo>
                <a:cubicBezTo>
                  <a:pt x="27331" y="54187"/>
                  <a:pt x="19576" y="62563"/>
                  <a:pt x="12523" y="71515"/>
                </a:cubicBezTo>
                <a:cubicBezTo>
                  <a:pt x="4720" y="80198"/>
                  <a:pt x="279" y="91384"/>
                  <a:pt x="0" y="103055"/>
                </a:cubicBezTo>
                <a:cubicBezTo>
                  <a:pt x="1411" y="132584"/>
                  <a:pt x="9079" y="161476"/>
                  <a:pt x="22496" y="187819"/>
                </a:cubicBezTo>
                <a:cubicBezTo>
                  <a:pt x="48238" y="242551"/>
                  <a:pt x="94968" y="303776"/>
                  <a:pt x="161643" y="370567"/>
                </a:cubicBezTo>
                <a:cubicBezTo>
                  <a:pt x="228318" y="437358"/>
                  <a:pt x="289196" y="483856"/>
                  <a:pt x="344391" y="509715"/>
                </a:cubicBezTo>
                <a:cubicBezTo>
                  <a:pt x="370705" y="523416"/>
                  <a:pt x="399646" y="531323"/>
                  <a:pt x="429271" y="532906"/>
                </a:cubicBezTo>
                <a:lnTo>
                  <a:pt x="430431" y="532906"/>
                </a:lnTo>
                <a:cubicBezTo>
                  <a:pt x="441735" y="532233"/>
                  <a:pt x="452464" y="527688"/>
                  <a:pt x="460811" y="520035"/>
                </a:cubicBezTo>
                <a:cubicBezTo>
                  <a:pt x="469765" y="512986"/>
                  <a:pt x="478141" y="505231"/>
                  <a:pt x="485858" y="496843"/>
                </a:cubicBezTo>
                <a:cubicBezTo>
                  <a:pt x="498855" y="483178"/>
                  <a:pt x="510869" y="468609"/>
                  <a:pt x="521804" y="453244"/>
                </a:cubicBezTo>
                <a:cubicBezTo>
                  <a:pt x="537227" y="431328"/>
                  <a:pt x="534676" y="403962"/>
                  <a:pt x="516122" y="390859"/>
                </a:cubicBezTo>
                <a:close/>
                <a:moveTo>
                  <a:pt x="436113" y="487103"/>
                </a:moveTo>
                <a:cubicBezTo>
                  <a:pt x="433622" y="488904"/>
                  <a:pt x="430939" y="490421"/>
                  <a:pt x="428111" y="491625"/>
                </a:cubicBezTo>
                <a:cubicBezTo>
                  <a:pt x="404831" y="490410"/>
                  <a:pt x="382105" y="484075"/>
                  <a:pt x="361552" y="473072"/>
                </a:cubicBezTo>
                <a:cubicBezTo>
                  <a:pt x="311111" y="449881"/>
                  <a:pt x="253481" y="405354"/>
                  <a:pt x="190285" y="342157"/>
                </a:cubicBezTo>
                <a:cubicBezTo>
                  <a:pt x="127088" y="278961"/>
                  <a:pt x="83141" y="220983"/>
                  <a:pt x="59486" y="170426"/>
                </a:cubicBezTo>
                <a:cubicBezTo>
                  <a:pt x="48592" y="150030"/>
                  <a:pt x="42225" y="127525"/>
                  <a:pt x="40817" y="104446"/>
                </a:cubicBezTo>
                <a:cubicBezTo>
                  <a:pt x="42015" y="101616"/>
                  <a:pt x="43532" y="98932"/>
                  <a:pt x="45339" y="96445"/>
                </a:cubicBezTo>
                <a:cubicBezTo>
                  <a:pt x="51011" y="89050"/>
                  <a:pt x="57253" y="82111"/>
                  <a:pt x="64008" y="75689"/>
                </a:cubicBezTo>
                <a:cubicBezTo>
                  <a:pt x="75286" y="64929"/>
                  <a:pt x="87172" y="54824"/>
                  <a:pt x="99607" y="45425"/>
                </a:cubicBezTo>
                <a:lnTo>
                  <a:pt x="102274" y="43569"/>
                </a:lnTo>
                <a:cubicBezTo>
                  <a:pt x="104107" y="42004"/>
                  <a:pt x="106477" y="41214"/>
                  <a:pt x="108883" y="41366"/>
                </a:cubicBezTo>
                <a:lnTo>
                  <a:pt x="108883" y="41366"/>
                </a:lnTo>
                <a:cubicBezTo>
                  <a:pt x="113290" y="47860"/>
                  <a:pt x="126856" y="68152"/>
                  <a:pt x="141351" y="90068"/>
                </a:cubicBezTo>
                <a:cubicBezTo>
                  <a:pt x="155846" y="111984"/>
                  <a:pt x="169992" y="133436"/>
                  <a:pt x="174746" y="140857"/>
                </a:cubicBezTo>
                <a:cubicBezTo>
                  <a:pt x="174599" y="144388"/>
                  <a:pt x="173647" y="147839"/>
                  <a:pt x="171964" y="150945"/>
                </a:cubicBezTo>
                <a:lnTo>
                  <a:pt x="171964" y="152105"/>
                </a:lnTo>
                <a:cubicBezTo>
                  <a:pt x="167093" y="161149"/>
                  <a:pt x="152367" y="186892"/>
                  <a:pt x="144018" y="201502"/>
                </a:cubicBezTo>
                <a:lnTo>
                  <a:pt x="137756" y="213098"/>
                </a:lnTo>
                <a:lnTo>
                  <a:pt x="143670" y="223186"/>
                </a:lnTo>
                <a:cubicBezTo>
                  <a:pt x="144134" y="224346"/>
                  <a:pt x="162339" y="255190"/>
                  <a:pt x="220317" y="312241"/>
                </a:cubicBezTo>
                <a:cubicBezTo>
                  <a:pt x="278296" y="369291"/>
                  <a:pt x="308096" y="387844"/>
                  <a:pt x="309372" y="388656"/>
                </a:cubicBezTo>
                <a:lnTo>
                  <a:pt x="319576" y="394570"/>
                </a:lnTo>
                <a:lnTo>
                  <a:pt x="330244" y="388540"/>
                </a:lnTo>
                <a:cubicBezTo>
                  <a:pt x="340101" y="382858"/>
                  <a:pt x="372916" y="364189"/>
                  <a:pt x="381381" y="359667"/>
                </a:cubicBezTo>
                <a:cubicBezTo>
                  <a:pt x="384557" y="358053"/>
                  <a:pt x="388030" y="357105"/>
                  <a:pt x="391585" y="356884"/>
                </a:cubicBezTo>
                <a:cubicBezTo>
                  <a:pt x="404340" y="365117"/>
                  <a:pt x="477277" y="413471"/>
                  <a:pt x="491192" y="422863"/>
                </a:cubicBezTo>
                <a:cubicBezTo>
                  <a:pt x="491382" y="424912"/>
                  <a:pt x="490849" y="426963"/>
                  <a:pt x="489684" y="428661"/>
                </a:cubicBezTo>
                <a:lnTo>
                  <a:pt x="488873" y="429821"/>
                </a:lnTo>
                <a:cubicBezTo>
                  <a:pt x="478979" y="443237"/>
                  <a:pt x="468251" y="456017"/>
                  <a:pt x="456753" y="468086"/>
                </a:cubicBezTo>
                <a:cubicBezTo>
                  <a:pt x="450366" y="474940"/>
                  <a:pt x="443465" y="481298"/>
                  <a:pt x="436113" y="487103"/>
                </a:cubicBezTo>
                <a:close/>
              </a:path>
            </a:pathLst>
          </a:custGeom>
          <a:solidFill>
            <a:srgbClr val="525252"/>
          </a:solidFill>
          <a:ln w="11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526A95-689C-F840-9EE8-6C971FFCFDA7}"/>
              </a:ext>
            </a:extLst>
          </p:cNvPr>
          <p:cNvSpPr/>
          <p:nvPr/>
        </p:nvSpPr>
        <p:spPr>
          <a:xfrm>
            <a:off x="-6053840" y="128743"/>
            <a:ext cx="5340096" cy="6858000"/>
          </a:xfrm>
          <a:prstGeom prst="rect">
            <a:avLst/>
          </a:prstGeom>
          <a:blipFill dpi="0" rotWithShape="1">
            <a:blip r:embed="rId3" cstate="print">
              <a:alphaModFix amt="27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768C7DA1-139E-CD4C-A99F-B1BAD0A8169C}"/>
              </a:ext>
            </a:extLst>
          </p:cNvPr>
          <p:cNvSpPr/>
          <p:nvPr/>
        </p:nvSpPr>
        <p:spPr>
          <a:xfrm>
            <a:off x="4387111" y="0"/>
            <a:ext cx="7804889" cy="6858000"/>
          </a:xfrm>
          <a:custGeom>
            <a:avLst/>
            <a:gdLst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0 w 7804889"/>
              <a:gd name="connsiteY3" fmla="*/ 6858000 h 6858000"/>
              <a:gd name="connsiteX4" fmla="*/ 0 w 7804889"/>
              <a:gd name="connsiteY4" fmla="*/ 0 h 6858000"/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0 w 7804889"/>
              <a:gd name="connsiteY3" fmla="*/ 0 h 6858000"/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6217389 w 7804889"/>
              <a:gd name="connsiteY3" fmla="*/ 5461000 h 6858000"/>
              <a:gd name="connsiteX4" fmla="*/ 0 w 7804889"/>
              <a:gd name="connsiteY4" fmla="*/ 0 h 6858000"/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3626589 w 7804889"/>
              <a:gd name="connsiteY3" fmla="*/ 6858000 h 6858000"/>
              <a:gd name="connsiteX4" fmla="*/ 0 w 780488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4889" h="6858000">
                <a:moveTo>
                  <a:pt x="0" y="0"/>
                </a:moveTo>
                <a:lnTo>
                  <a:pt x="7804889" y="0"/>
                </a:lnTo>
                <a:lnTo>
                  <a:pt x="7804889" y="6858000"/>
                </a:lnTo>
                <a:lnTo>
                  <a:pt x="3626589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8">
            <a:extLst>
              <a:ext uri="{FF2B5EF4-FFF2-40B4-BE49-F238E27FC236}">
                <a16:creationId xmlns:a16="http://schemas.microsoft.com/office/drawing/2014/main" id="{AFEB0CBD-2C11-F147-8961-8F0E6E8E0623}"/>
              </a:ext>
            </a:extLst>
          </p:cNvPr>
          <p:cNvSpPr/>
          <p:nvPr/>
        </p:nvSpPr>
        <p:spPr>
          <a:xfrm>
            <a:off x="4387111" y="0"/>
            <a:ext cx="7804889" cy="6858000"/>
          </a:xfrm>
          <a:custGeom>
            <a:avLst/>
            <a:gdLst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0 w 7804889"/>
              <a:gd name="connsiteY3" fmla="*/ 6858000 h 6858000"/>
              <a:gd name="connsiteX4" fmla="*/ 0 w 7804889"/>
              <a:gd name="connsiteY4" fmla="*/ 0 h 6858000"/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0 w 7804889"/>
              <a:gd name="connsiteY3" fmla="*/ 0 h 6858000"/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6217389 w 7804889"/>
              <a:gd name="connsiteY3" fmla="*/ 5461000 h 6858000"/>
              <a:gd name="connsiteX4" fmla="*/ 0 w 7804889"/>
              <a:gd name="connsiteY4" fmla="*/ 0 h 6858000"/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3626589 w 7804889"/>
              <a:gd name="connsiteY3" fmla="*/ 6858000 h 6858000"/>
              <a:gd name="connsiteX4" fmla="*/ 0 w 780488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4889" h="6858000">
                <a:moveTo>
                  <a:pt x="0" y="0"/>
                </a:moveTo>
                <a:lnTo>
                  <a:pt x="7804889" y="0"/>
                </a:lnTo>
                <a:lnTo>
                  <a:pt x="7804889" y="6858000"/>
                </a:lnTo>
                <a:lnTo>
                  <a:pt x="3626589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48">
            <a:extLst>
              <a:ext uri="{FF2B5EF4-FFF2-40B4-BE49-F238E27FC236}">
                <a16:creationId xmlns:a16="http://schemas.microsoft.com/office/drawing/2014/main" id="{F27DF8E6-368F-6B40-9D30-5448C3AD7B73}"/>
              </a:ext>
            </a:extLst>
          </p:cNvPr>
          <p:cNvSpPr/>
          <p:nvPr/>
        </p:nvSpPr>
        <p:spPr>
          <a:xfrm>
            <a:off x="4376093" y="-6734"/>
            <a:ext cx="7804889" cy="6858000"/>
          </a:xfrm>
          <a:custGeom>
            <a:avLst/>
            <a:gdLst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0 w 7804889"/>
              <a:gd name="connsiteY3" fmla="*/ 6858000 h 6858000"/>
              <a:gd name="connsiteX4" fmla="*/ 0 w 7804889"/>
              <a:gd name="connsiteY4" fmla="*/ 0 h 6858000"/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0 w 7804889"/>
              <a:gd name="connsiteY3" fmla="*/ 0 h 6858000"/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6217389 w 7804889"/>
              <a:gd name="connsiteY3" fmla="*/ 5461000 h 6858000"/>
              <a:gd name="connsiteX4" fmla="*/ 0 w 7804889"/>
              <a:gd name="connsiteY4" fmla="*/ 0 h 6858000"/>
              <a:gd name="connsiteX0" fmla="*/ 0 w 7804889"/>
              <a:gd name="connsiteY0" fmla="*/ 0 h 6858000"/>
              <a:gd name="connsiteX1" fmla="*/ 7804889 w 7804889"/>
              <a:gd name="connsiteY1" fmla="*/ 0 h 6858000"/>
              <a:gd name="connsiteX2" fmla="*/ 7804889 w 7804889"/>
              <a:gd name="connsiteY2" fmla="*/ 6858000 h 6858000"/>
              <a:gd name="connsiteX3" fmla="*/ 3626589 w 7804889"/>
              <a:gd name="connsiteY3" fmla="*/ 6858000 h 6858000"/>
              <a:gd name="connsiteX4" fmla="*/ 0 w 780488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4889" h="6858000">
                <a:moveTo>
                  <a:pt x="0" y="0"/>
                </a:moveTo>
                <a:lnTo>
                  <a:pt x="7804889" y="0"/>
                </a:lnTo>
                <a:lnTo>
                  <a:pt x="7804889" y="6858000"/>
                </a:lnTo>
                <a:lnTo>
                  <a:pt x="3626589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231140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E839BA7E-BA70-2643-9701-4D7DC6AC6578}"/>
              </a:ext>
            </a:extLst>
          </p:cNvPr>
          <p:cNvSpPr/>
          <p:nvPr/>
        </p:nvSpPr>
        <p:spPr>
          <a:xfrm>
            <a:off x="12727610" y="-228600"/>
            <a:ext cx="3810928" cy="6858000"/>
          </a:xfrm>
          <a:custGeom>
            <a:avLst/>
            <a:gdLst>
              <a:gd name="connsiteX0" fmla="*/ 0 w 3810928"/>
              <a:gd name="connsiteY0" fmla="*/ 0 h 6858000"/>
              <a:gd name="connsiteX1" fmla="*/ 184339 w 3810928"/>
              <a:gd name="connsiteY1" fmla="*/ 0 h 6858000"/>
              <a:gd name="connsiteX2" fmla="*/ 3810928 w 3810928"/>
              <a:gd name="connsiteY2" fmla="*/ 6858000 h 6858000"/>
              <a:gd name="connsiteX3" fmla="*/ 3626589 w 3810928"/>
              <a:gd name="connsiteY3" fmla="*/ 6858000 h 6858000"/>
              <a:gd name="connsiteX4" fmla="*/ 0 w 38109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928" h="6858000">
                <a:moveTo>
                  <a:pt x="0" y="0"/>
                </a:moveTo>
                <a:lnTo>
                  <a:pt x="184339" y="0"/>
                </a:lnTo>
                <a:lnTo>
                  <a:pt x="3810928" y="6858000"/>
                </a:lnTo>
                <a:lnTo>
                  <a:pt x="3626589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5252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B5205143-26A7-E041-869B-CDE84921001E}"/>
              </a:ext>
            </a:extLst>
          </p:cNvPr>
          <p:cNvSpPr/>
          <p:nvPr/>
        </p:nvSpPr>
        <p:spPr>
          <a:xfrm>
            <a:off x="0" y="128743"/>
            <a:ext cx="12192000" cy="2339154"/>
          </a:xfrm>
          <a:custGeom>
            <a:avLst/>
            <a:gdLst>
              <a:gd name="connsiteX0" fmla="*/ 0 w 12192000"/>
              <a:gd name="connsiteY0" fmla="*/ 0 h 2339154"/>
              <a:gd name="connsiteX1" fmla="*/ 12192000 w 12192000"/>
              <a:gd name="connsiteY1" fmla="*/ 0 h 2339154"/>
              <a:gd name="connsiteX2" fmla="*/ 12192000 w 12192000"/>
              <a:gd name="connsiteY2" fmla="*/ 2339154 h 2339154"/>
              <a:gd name="connsiteX3" fmla="*/ 9966469 w 12192000"/>
              <a:gd name="connsiteY3" fmla="*/ 244003 h 2339154"/>
              <a:gd name="connsiteX4" fmla="*/ 0 w 12192000"/>
              <a:gd name="connsiteY4" fmla="*/ 1990173 h 2339154"/>
              <a:gd name="connsiteX5" fmla="*/ 0 w 12192000"/>
              <a:gd name="connsiteY5" fmla="*/ 0 h 233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339154">
                <a:moveTo>
                  <a:pt x="0" y="0"/>
                </a:moveTo>
                <a:lnTo>
                  <a:pt x="12192000" y="0"/>
                </a:lnTo>
                <a:lnTo>
                  <a:pt x="12192000" y="2339154"/>
                </a:lnTo>
                <a:lnTo>
                  <a:pt x="9966469" y="244003"/>
                </a:lnTo>
                <a:lnTo>
                  <a:pt x="0" y="19901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22A9E269-C3DB-D348-B08D-1CE022EC5ADF}"/>
              </a:ext>
            </a:extLst>
          </p:cNvPr>
          <p:cNvSpPr/>
          <p:nvPr/>
        </p:nvSpPr>
        <p:spPr>
          <a:xfrm>
            <a:off x="0" y="-6734"/>
            <a:ext cx="12192000" cy="2339154"/>
          </a:xfrm>
          <a:custGeom>
            <a:avLst/>
            <a:gdLst>
              <a:gd name="connsiteX0" fmla="*/ 0 w 12192000"/>
              <a:gd name="connsiteY0" fmla="*/ 0 h 2339154"/>
              <a:gd name="connsiteX1" fmla="*/ 12192000 w 12192000"/>
              <a:gd name="connsiteY1" fmla="*/ 0 h 2339154"/>
              <a:gd name="connsiteX2" fmla="*/ 12192000 w 12192000"/>
              <a:gd name="connsiteY2" fmla="*/ 2339154 h 2339154"/>
              <a:gd name="connsiteX3" fmla="*/ 9966469 w 12192000"/>
              <a:gd name="connsiteY3" fmla="*/ 244003 h 2339154"/>
              <a:gd name="connsiteX4" fmla="*/ 0 w 12192000"/>
              <a:gd name="connsiteY4" fmla="*/ 1990173 h 2339154"/>
              <a:gd name="connsiteX5" fmla="*/ 0 w 12192000"/>
              <a:gd name="connsiteY5" fmla="*/ 0 h 233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339154">
                <a:moveTo>
                  <a:pt x="0" y="0"/>
                </a:moveTo>
                <a:lnTo>
                  <a:pt x="12192000" y="0"/>
                </a:lnTo>
                <a:lnTo>
                  <a:pt x="12192000" y="2339154"/>
                </a:lnTo>
                <a:lnTo>
                  <a:pt x="9966469" y="244003"/>
                </a:lnTo>
                <a:lnTo>
                  <a:pt x="0" y="1990173"/>
                </a:lnTo>
                <a:lnTo>
                  <a:pt x="0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13" y="704122"/>
            <a:ext cx="1554870" cy="2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46C65C-9219-4546-9052-FF160E5BACAB}"/>
              </a:ext>
            </a:extLst>
          </p:cNvPr>
          <p:cNvSpPr/>
          <p:nvPr/>
        </p:nvSpPr>
        <p:spPr>
          <a:xfrm>
            <a:off x="3254189" y="3198652"/>
            <a:ext cx="8937812" cy="365934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079500" ty="2984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782803" y="410278"/>
            <a:ext cx="71223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Solutions for Employers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9BAFA4-5D0C-4752-AF07-0440AEE3C5C7}"/>
              </a:ext>
            </a:extLst>
          </p:cNvPr>
          <p:cNvGrpSpPr/>
          <p:nvPr/>
        </p:nvGrpSpPr>
        <p:grpSpPr>
          <a:xfrm>
            <a:off x="782803" y="1741251"/>
            <a:ext cx="681317" cy="681317"/>
            <a:chOff x="889129" y="1775012"/>
            <a:chExt cx="1183341" cy="118334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8200534-CDDD-4B6A-B6AB-4333EEEB40A0}"/>
                </a:ext>
              </a:extLst>
            </p:cNvPr>
            <p:cNvSpPr/>
            <p:nvPr/>
          </p:nvSpPr>
          <p:spPr>
            <a:xfrm>
              <a:off x="889129" y="1775012"/>
              <a:ext cx="1183341" cy="1183341"/>
            </a:xfrm>
            <a:prstGeom prst="ellipse">
              <a:avLst/>
            </a:prstGeom>
            <a:noFill/>
            <a:ln>
              <a:solidFill>
                <a:srgbClr val="2D2D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86B3699F-D35E-4417-8894-32A71B3C2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160" y="1930043"/>
              <a:ext cx="873280" cy="873280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F74DAE-2F68-402E-B3C8-10C3C594B078}"/>
              </a:ext>
            </a:extLst>
          </p:cNvPr>
          <p:cNvSpPr txBox="1">
            <a:spLocks/>
          </p:cNvSpPr>
          <p:nvPr/>
        </p:nvSpPr>
        <p:spPr>
          <a:xfrm>
            <a:off x="1510772" y="1665051"/>
            <a:ext cx="1888102" cy="8337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spc="300" dirty="0">
                <a:solidFill>
                  <a:srgbClr val="361C46"/>
                </a:solidFill>
                <a:latin typeface="+mj-lt"/>
              </a:rPr>
              <a:t>RECRUIT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Recruiting talent pipeline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035A585-3DFE-4DDB-AD40-8B34F45B241E}"/>
              </a:ext>
            </a:extLst>
          </p:cNvPr>
          <p:cNvSpPr/>
          <p:nvPr/>
        </p:nvSpPr>
        <p:spPr>
          <a:xfrm>
            <a:off x="4458333" y="1741251"/>
            <a:ext cx="681317" cy="681317"/>
          </a:xfrm>
          <a:prstGeom prst="ellipse">
            <a:avLst/>
          </a:prstGeom>
          <a:noFill/>
          <a:ln>
            <a:solidFill>
              <a:srgbClr val="2D2D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7C98245-19F0-4841-A214-42B13122E695}"/>
              </a:ext>
            </a:extLst>
          </p:cNvPr>
          <p:cNvSpPr txBox="1">
            <a:spLocks/>
          </p:cNvSpPr>
          <p:nvPr/>
        </p:nvSpPr>
        <p:spPr>
          <a:xfrm>
            <a:off x="5186302" y="1665051"/>
            <a:ext cx="2131632" cy="8337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spc="300" dirty="0">
                <a:solidFill>
                  <a:srgbClr val="361C46"/>
                </a:solidFill>
                <a:latin typeface="+mj-lt"/>
              </a:rPr>
              <a:t>RETAIN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Financial &amp; Mental Wellness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3424F41-AAA5-4304-BBF7-466B891BDA2D}"/>
              </a:ext>
            </a:extLst>
          </p:cNvPr>
          <p:cNvSpPr/>
          <p:nvPr/>
        </p:nvSpPr>
        <p:spPr>
          <a:xfrm>
            <a:off x="8133863" y="1741251"/>
            <a:ext cx="681317" cy="681317"/>
          </a:xfrm>
          <a:prstGeom prst="ellipse">
            <a:avLst/>
          </a:prstGeom>
          <a:noFill/>
          <a:ln>
            <a:solidFill>
              <a:srgbClr val="2D2D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56B7137-88F1-409C-9D6F-90B2A814D5B0}"/>
              </a:ext>
            </a:extLst>
          </p:cNvPr>
          <p:cNvSpPr txBox="1">
            <a:spLocks/>
          </p:cNvSpPr>
          <p:nvPr/>
        </p:nvSpPr>
        <p:spPr>
          <a:xfrm>
            <a:off x="8861832" y="1665051"/>
            <a:ext cx="2131632" cy="8337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spc="300" dirty="0">
                <a:solidFill>
                  <a:srgbClr val="361C46"/>
                </a:solidFill>
                <a:latin typeface="+mj-lt"/>
              </a:rPr>
              <a:t>RESKILL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University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Partners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39219E-3D18-4509-AFBD-732ACA31BC2A}"/>
              </a:ext>
            </a:extLst>
          </p:cNvPr>
          <p:cNvGrpSpPr/>
          <p:nvPr/>
        </p:nvGrpSpPr>
        <p:grpSpPr>
          <a:xfrm>
            <a:off x="657041" y="3542426"/>
            <a:ext cx="4588935" cy="2971800"/>
            <a:chOff x="1210732" y="3429000"/>
            <a:chExt cx="4588935" cy="29718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418D654-15A7-4828-8371-2A40787331E2}"/>
                </a:ext>
              </a:extLst>
            </p:cNvPr>
            <p:cNvGrpSpPr/>
            <p:nvPr/>
          </p:nvGrpSpPr>
          <p:grpSpPr>
            <a:xfrm>
              <a:off x="1210732" y="3429000"/>
              <a:ext cx="4588935" cy="2971800"/>
              <a:chOff x="1210732" y="3429000"/>
              <a:chExt cx="4588935" cy="29718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CB2739F-F0A1-4321-9EFF-90DCEFCBBA85}"/>
                  </a:ext>
                </a:extLst>
              </p:cNvPr>
              <p:cNvSpPr/>
              <p:nvPr/>
            </p:nvSpPr>
            <p:spPr>
              <a:xfrm>
                <a:off x="1210732" y="3429000"/>
                <a:ext cx="4588935" cy="2971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61C4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BE6F976E-D16E-422F-8029-92618A0C2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2226" y="3459702"/>
                <a:ext cx="4005946" cy="1311312"/>
              </a:xfrm>
              <a:prstGeom prst="rect">
                <a:avLst/>
              </a:prstGeom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FCE0E0C-093B-44DC-B20F-849D9214F0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5341" y="4652682"/>
                <a:ext cx="3119717" cy="0"/>
              </a:xfrm>
              <a:prstGeom prst="line">
                <a:avLst/>
              </a:prstGeom>
              <a:ln>
                <a:solidFill>
                  <a:srgbClr val="8C100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3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9678561-8952-4504-9430-AC8A6834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9330" y="4912168"/>
              <a:ext cx="1371739" cy="221033"/>
            </a:xfrm>
            <a:prstGeom prst="rect">
              <a:avLst/>
            </a:prstGeom>
          </p:spPr>
        </p:pic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8AFFF984-7E86-4F3D-97FD-84906F1D4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7309" y="5395364"/>
              <a:ext cx="935781" cy="265007"/>
            </a:xfrm>
            <a:prstGeom prst="rect">
              <a:avLst/>
            </a:prstGeom>
          </p:spPr>
        </p:pic>
        <p:pic>
          <p:nvPicPr>
            <p:cNvPr id="39" name="Picture 38" descr="Logo, company name&#10;&#10;Description automatically generated">
              <a:extLst>
                <a:ext uri="{FF2B5EF4-FFF2-40B4-BE49-F238E27FC236}">
                  <a16:creationId xmlns:a16="http://schemas.microsoft.com/office/drawing/2014/main" id="{FB58AF48-DC46-4C8F-B3CE-17CDC25F7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9250" y="5922534"/>
              <a:ext cx="1331899" cy="221259"/>
            </a:xfrm>
            <a:prstGeom prst="rect">
              <a:avLst/>
            </a:prstGeom>
          </p:spPr>
        </p:pic>
      </p:grp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C6124903-CD80-4116-AFD7-4C0B30E8F9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994" y="1825912"/>
            <a:ext cx="511994" cy="511994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4EBF66E7-E8F0-4298-8E33-ECE7FA2F2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862" y="1741250"/>
            <a:ext cx="681318" cy="6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90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4A921319-B929-461D-9400-B9F2C12FA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7647"/>
            <a:ext cx="5601078" cy="2533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489694" y="319199"/>
            <a:ext cx="116856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IonTuition is NOT Your Everyday Benefit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55464ECC-074D-4D3C-9A79-1700BD3BE8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5033" y="3910572"/>
            <a:ext cx="1858930" cy="30881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8F156C-FCC9-4999-8BC7-0A62710B962A}"/>
              </a:ext>
            </a:extLst>
          </p:cNvPr>
          <p:cNvCxnSpPr>
            <a:cxnSpLocks/>
          </p:cNvCxnSpPr>
          <p:nvPr/>
        </p:nvCxnSpPr>
        <p:spPr>
          <a:xfrm>
            <a:off x="5253122" y="3641192"/>
            <a:ext cx="0" cy="3216808"/>
          </a:xfrm>
          <a:prstGeom prst="line">
            <a:avLst/>
          </a:prstGeom>
          <a:ln w="19050">
            <a:solidFill>
              <a:srgbClr val="361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4671184D-968D-432F-88F2-3B7AC8191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902" y="3909264"/>
            <a:ext cx="1095078" cy="310119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ADA5027-BF8B-48B1-BB91-FE938CC3CFE8}"/>
              </a:ext>
            </a:extLst>
          </p:cNvPr>
          <p:cNvSpPr txBox="1">
            <a:spLocks/>
          </p:cNvSpPr>
          <p:nvPr/>
        </p:nvSpPr>
        <p:spPr>
          <a:xfrm>
            <a:off x="374826" y="4504962"/>
            <a:ext cx="4636557" cy="183605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361C46"/>
                </a:solidFill>
                <a:latin typeface="+mj-lt"/>
              </a:rPr>
              <a:t>App-based Access to Mental Health Counselors with Rapid Response Times</a:t>
            </a:r>
          </a:p>
          <a:p>
            <a:r>
              <a:rPr lang="en-US" sz="1800" dirty="0">
                <a:latin typeface="+mj-lt"/>
              </a:rPr>
              <a:t>IonTuition provides mental health counselors via its META Teletherapy platform to your employees</a:t>
            </a:r>
          </a:p>
          <a:p>
            <a:r>
              <a:rPr lang="en-US" sz="1800" dirty="0">
                <a:latin typeface="+mj-lt"/>
              </a:rPr>
              <a:t>Appointments for video counseling sessions in less than 6 hours, generally 1 hour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0A1B936-CDF7-4E7D-A0AC-4739235E0DCB}"/>
              </a:ext>
            </a:extLst>
          </p:cNvPr>
          <p:cNvSpPr txBox="1">
            <a:spLocks/>
          </p:cNvSpPr>
          <p:nvPr/>
        </p:nvSpPr>
        <p:spPr>
          <a:xfrm>
            <a:off x="5601077" y="4422222"/>
            <a:ext cx="6434759" cy="7772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dirty="0">
                <a:solidFill>
                  <a:srgbClr val="361C46"/>
                </a:solidFill>
                <a:latin typeface="+mj-lt"/>
              </a:rPr>
              <a:t>Recruit New Hires Before They Graduate </a:t>
            </a:r>
          </a:p>
          <a:p>
            <a:r>
              <a:rPr lang="en-US" sz="1800" dirty="0">
                <a:latin typeface="+mj-lt"/>
              </a:rPr>
              <a:t>Connect with IonTuition’s colleges through our CoverCloud network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F84F394-B870-43A6-9DA2-5D82E6C7F794}"/>
              </a:ext>
            </a:extLst>
          </p:cNvPr>
          <p:cNvSpPr txBox="1">
            <a:spLocks/>
          </p:cNvSpPr>
          <p:nvPr/>
        </p:nvSpPr>
        <p:spPr>
          <a:xfrm>
            <a:off x="5641879" y="5402361"/>
            <a:ext cx="5711190" cy="9897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361C46"/>
                </a:solidFill>
                <a:latin typeface="+mj-lt"/>
              </a:rPr>
              <a:t>Upskill and Re-skill Your Employees</a:t>
            </a:r>
          </a:p>
          <a:p>
            <a:r>
              <a:rPr lang="en-US" sz="1800" dirty="0">
                <a:latin typeface="+mj-lt"/>
              </a:rPr>
              <a:t>Customize your own programs with our university partners </a:t>
            </a:r>
          </a:p>
          <a:p>
            <a:r>
              <a:rPr lang="en-US" sz="1800" dirty="0">
                <a:latin typeface="+mj-lt"/>
              </a:rPr>
              <a:t>Provide financing to retrain your employees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FBEEB7-EC9A-4D9B-8B8E-FFEA0BC1434F}"/>
              </a:ext>
            </a:extLst>
          </p:cNvPr>
          <p:cNvSpPr/>
          <p:nvPr/>
        </p:nvSpPr>
        <p:spPr>
          <a:xfrm>
            <a:off x="5227257" y="1107648"/>
            <a:ext cx="6964743" cy="252332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>
              <a:spcAft>
                <a:spcPts val="600"/>
              </a:spcAft>
            </a:pPr>
            <a:endParaRPr lang="en-US" sz="2400" dirty="0">
              <a:solidFill>
                <a:srgbClr val="361C46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361C46"/>
                </a:solidFill>
              </a:rPr>
              <a:t>Employee Student Loan Repayment Assistance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Custom contributions, direct payroll deductions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Online connections to Federal student loan Servicers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Concierge counseling 5 days per week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01C8E3-0E57-452C-909D-D9A4BA9F36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757" y="1422001"/>
            <a:ext cx="1908210" cy="30747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E5C61F9-9138-4C11-A1A3-6755C7289C28}"/>
              </a:ext>
            </a:extLst>
          </p:cNvPr>
          <p:cNvSpPr/>
          <p:nvPr/>
        </p:nvSpPr>
        <p:spPr>
          <a:xfrm>
            <a:off x="-118753" y="1107648"/>
            <a:ext cx="12445340" cy="2523328"/>
          </a:xfrm>
          <a:prstGeom prst="rect">
            <a:avLst/>
          </a:prstGeom>
          <a:noFill/>
          <a:ln w="19050">
            <a:solidFill>
              <a:srgbClr val="361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>
              <a:spcAft>
                <a:spcPts val="600"/>
              </a:spcAft>
            </a:pPr>
            <a:endParaRPr lang="en-US" sz="2400" dirty="0">
              <a:solidFill>
                <a:srgbClr val="361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6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DF6D2C8-3021-462A-B0A7-786AC1C15D45}"/>
              </a:ext>
            </a:extLst>
          </p:cNvPr>
          <p:cNvSpPr/>
          <p:nvPr/>
        </p:nvSpPr>
        <p:spPr>
          <a:xfrm>
            <a:off x="6044520" y="2617751"/>
            <a:ext cx="5441463" cy="10468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361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AA5AA4-83BB-4B92-80DA-86CBAEE7E23D}"/>
              </a:ext>
            </a:extLst>
          </p:cNvPr>
          <p:cNvSpPr/>
          <p:nvPr/>
        </p:nvSpPr>
        <p:spPr>
          <a:xfrm>
            <a:off x="6044520" y="3785891"/>
            <a:ext cx="5441463" cy="10468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361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92B7421-9F16-4F60-AAE7-0771FFE7326A}"/>
              </a:ext>
            </a:extLst>
          </p:cNvPr>
          <p:cNvSpPr/>
          <p:nvPr/>
        </p:nvSpPr>
        <p:spPr>
          <a:xfrm>
            <a:off x="6044520" y="4987651"/>
            <a:ext cx="5441463" cy="10468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361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782802" y="410278"/>
            <a:ext cx="107031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IonTuition Key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BC1E48C-CA63-4306-A382-EA1D97DBAD8C}"/>
              </a:ext>
            </a:extLst>
          </p:cNvPr>
          <p:cNvSpPr/>
          <p:nvPr/>
        </p:nvSpPr>
        <p:spPr>
          <a:xfrm>
            <a:off x="552653" y="2617751"/>
            <a:ext cx="4652387" cy="1046866"/>
          </a:xfrm>
          <a:prstGeom prst="rect">
            <a:avLst/>
          </a:prstGeom>
          <a:noFill/>
          <a:ln w="19050">
            <a:solidFill>
              <a:srgbClr val="361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780E23-1560-4028-BF19-E995BA55B146}"/>
              </a:ext>
            </a:extLst>
          </p:cNvPr>
          <p:cNvSpPr txBox="1"/>
          <p:nvPr/>
        </p:nvSpPr>
        <p:spPr>
          <a:xfrm>
            <a:off x="1501146" y="2811935"/>
            <a:ext cx="3576024" cy="738664"/>
          </a:xfrm>
          <a:prstGeom prst="rect">
            <a:avLst/>
          </a:prstGeom>
          <a:noFill/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b="1" spc="300" dirty="0">
                <a:solidFill>
                  <a:srgbClr val="361C46"/>
                </a:solidFill>
                <a:latin typeface="+mj-lt"/>
              </a:rPr>
              <a:t>Tax-free Student Loan Paydown or 401K Match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1B4076-4F4E-42BF-8AB6-3B94658D79A7}"/>
              </a:ext>
            </a:extLst>
          </p:cNvPr>
          <p:cNvSpPr txBox="1"/>
          <p:nvPr/>
        </p:nvSpPr>
        <p:spPr>
          <a:xfrm>
            <a:off x="6095999" y="2635268"/>
            <a:ext cx="5389984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dirty="0">
                <a:ln w="0"/>
                <a:latin typeface="+mj-lt"/>
              </a:rPr>
              <a:t>Valid through 2025. Employers can pay $5,250  per employee/year. Requires employers to set up program design. Program design is key for impact.</a:t>
            </a:r>
          </a:p>
        </p:txBody>
      </p:sp>
      <p:sp>
        <p:nvSpPr>
          <p:cNvPr id="38" name="Right Arrow 3">
            <a:extLst>
              <a:ext uri="{FF2B5EF4-FFF2-40B4-BE49-F238E27FC236}">
                <a16:creationId xmlns:a16="http://schemas.microsoft.com/office/drawing/2014/main" id="{5C8B26EA-5C60-4421-8074-ADCB6F340FB1}"/>
              </a:ext>
            </a:extLst>
          </p:cNvPr>
          <p:cNvSpPr/>
          <p:nvPr/>
        </p:nvSpPr>
        <p:spPr>
          <a:xfrm>
            <a:off x="5205041" y="2965950"/>
            <a:ext cx="813740" cy="306625"/>
          </a:xfrm>
          <a:prstGeom prst="rightArrow">
            <a:avLst/>
          </a:prstGeom>
          <a:solidFill>
            <a:srgbClr val="361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2A0859C-BACC-48D4-B31B-00A4AEABBB42}"/>
              </a:ext>
            </a:extLst>
          </p:cNvPr>
          <p:cNvSpPr/>
          <p:nvPr/>
        </p:nvSpPr>
        <p:spPr>
          <a:xfrm>
            <a:off x="552653" y="3785891"/>
            <a:ext cx="4652387" cy="1046866"/>
          </a:xfrm>
          <a:prstGeom prst="rect">
            <a:avLst/>
          </a:prstGeom>
          <a:noFill/>
          <a:ln w="19050">
            <a:solidFill>
              <a:srgbClr val="361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416931-1A9B-470E-826F-487F79B432DE}"/>
              </a:ext>
            </a:extLst>
          </p:cNvPr>
          <p:cNvSpPr txBox="1"/>
          <p:nvPr/>
        </p:nvSpPr>
        <p:spPr>
          <a:xfrm>
            <a:off x="1501146" y="4115313"/>
            <a:ext cx="3576024" cy="461665"/>
          </a:xfrm>
          <a:prstGeom prst="rect">
            <a:avLst/>
          </a:prstGeom>
          <a:noFill/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b="1" spc="300" dirty="0">
                <a:solidFill>
                  <a:srgbClr val="361C46"/>
                </a:solidFill>
                <a:latin typeface="+mj-lt"/>
              </a:rPr>
              <a:t>META Teletherapy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90D436-51A4-481F-8D50-32F4B07450A8}"/>
              </a:ext>
            </a:extLst>
          </p:cNvPr>
          <p:cNvSpPr txBox="1"/>
          <p:nvPr/>
        </p:nvSpPr>
        <p:spPr>
          <a:xfrm>
            <a:off x="6095999" y="3838313"/>
            <a:ext cx="5262113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dirty="0">
                <a:ln w="0"/>
                <a:latin typeface="+mj-lt"/>
              </a:rPr>
              <a:t>Access to a marketplace of mental health providers for private, secure chat, voice, and video counseling sessions</a:t>
            </a:r>
          </a:p>
        </p:txBody>
      </p:sp>
      <p:sp>
        <p:nvSpPr>
          <p:cNvPr id="43" name="Right Arrow 3">
            <a:extLst>
              <a:ext uri="{FF2B5EF4-FFF2-40B4-BE49-F238E27FC236}">
                <a16:creationId xmlns:a16="http://schemas.microsoft.com/office/drawing/2014/main" id="{705CDDF2-77E1-4859-8FBC-A63B7FD6AE86}"/>
              </a:ext>
            </a:extLst>
          </p:cNvPr>
          <p:cNvSpPr/>
          <p:nvPr/>
        </p:nvSpPr>
        <p:spPr>
          <a:xfrm>
            <a:off x="5205041" y="4134090"/>
            <a:ext cx="813740" cy="306625"/>
          </a:xfrm>
          <a:prstGeom prst="rightArrow">
            <a:avLst/>
          </a:prstGeom>
          <a:solidFill>
            <a:srgbClr val="361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A519C45-58FE-46BD-9E05-143478A8EA63}"/>
              </a:ext>
            </a:extLst>
          </p:cNvPr>
          <p:cNvSpPr/>
          <p:nvPr/>
        </p:nvSpPr>
        <p:spPr>
          <a:xfrm>
            <a:off x="552653" y="4987651"/>
            <a:ext cx="4652387" cy="1046866"/>
          </a:xfrm>
          <a:prstGeom prst="rect">
            <a:avLst/>
          </a:prstGeom>
          <a:noFill/>
          <a:ln w="19050">
            <a:solidFill>
              <a:srgbClr val="361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AD3563-B8EA-43FE-B598-22D313FBBC58}"/>
              </a:ext>
            </a:extLst>
          </p:cNvPr>
          <p:cNvSpPr txBox="1"/>
          <p:nvPr/>
        </p:nvSpPr>
        <p:spPr>
          <a:xfrm>
            <a:off x="1501146" y="5181835"/>
            <a:ext cx="3576024" cy="738664"/>
          </a:xfrm>
          <a:prstGeom prst="rect">
            <a:avLst/>
          </a:prstGeom>
          <a:noFill/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b="1" spc="300" dirty="0">
                <a:solidFill>
                  <a:srgbClr val="361C46"/>
                </a:solidFill>
                <a:latin typeface="+mj-lt"/>
              </a:rPr>
              <a:t>Upskill, Reskill Training Programs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524E66-465F-4CFA-9EB3-AB65C1D0BC70}"/>
              </a:ext>
            </a:extLst>
          </p:cNvPr>
          <p:cNvSpPr txBox="1"/>
          <p:nvPr/>
        </p:nvSpPr>
        <p:spPr>
          <a:xfrm>
            <a:off x="6095999" y="5003252"/>
            <a:ext cx="5262113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dirty="0">
                <a:latin typeface="+mj-lt"/>
              </a:rPr>
              <a:t>Upskill or Reskill your employees with online or onsite programs. Pay only part of it by participating in an ISA with </a:t>
            </a:r>
            <a:r>
              <a:rPr lang="en-US" dirty="0" err="1">
                <a:latin typeface="+mj-lt"/>
              </a:rPr>
              <a:t>IonTuition’s</a:t>
            </a:r>
            <a:r>
              <a:rPr lang="en-US" dirty="0">
                <a:latin typeface="+mj-lt"/>
              </a:rPr>
              <a:t> partner lenders</a:t>
            </a:r>
            <a:r>
              <a:rPr lang="en-US" sz="1600" dirty="0">
                <a:ln w="0"/>
                <a:latin typeface="+mj-lt"/>
              </a:rPr>
              <a:t>.</a:t>
            </a:r>
          </a:p>
        </p:txBody>
      </p:sp>
      <p:sp>
        <p:nvSpPr>
          <p:cNvPr id="48" name="Right Arrow 3">
            <a:extLst>
              <a:ext uri="{FF2B5EF4-FFF2-40B4-BE49-F238E27FC236}">
                <a16:creationId xmlns:a16="http://schemas.microsoft.com/office/drawing/2014/main" id="{4985A326-B635-4ACC-9730-CF0793C538BA}"/>
              </a:ext>
            </a:extLst>
          </p:cNvPr>
          <p:cNvSpPr/>
          <p:nvPr/>
        </p:nvSpPr>
        <p:spPr>
          <a:xfrm>
            <a:off x="5205041" y="5335850"/>
            <a:ext cx="813740" cy="306625"/>
          </a:xfrm>
          <a:prstGeom prst="rightArrow">
            <a:avLst/>
          </a:prstGeom>
          <a:solidFill>
            <a:srgbClr val="361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46D88ECD-E28D-404E-B7D5-3D5B2A6E4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5" y="5170425"/>
            <a:ext cx="681318" cy="68131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C924622-28B7-4BF2-B154-D9E0754A4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42" y="3936731"/>
            <a:ext cx="738664" cy="738664"/>
          </a:xfrm>
          <a:prstGeom prst="rect">
            <a:avLst/>
          </a:prstGeom>
        </p:spPr>
      </p:pic>
      <p:pic>
        <p:nvPicPr>
          <p:cNvPr id="57" name="Picture 5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6F790BC-F1C6-4248-8D30-54A25299A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11" y="2752108"/>
            <a:ext cx="855695" cy="8556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1A1A75-05C9-403D-8D21-66F7BE4F9FDC}"/>
              </a:ext>
            </a:extLst>
          </p:cNvPr>
          <p:cNvSpPr txBox="1"/>
          <p:nvPr/>
        </p:nvSpPr>
        <p:spPr>
          <a:xfrm>
            <a:off x="552652" y="2575862"/>
            <a:ext cx="1553362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sz="1600" i="1" spc="300" dirty="0">
                <a:ln w="0"/>
                <a:solidFill>
                  <a:schemeClr val="bg2">
                    <a:lumMod val="75000"/>
                  </a:schemeClr>
                </a:solidFill>
                <a:latin typeface="+mj-lt"/>
              </a:rPr>
              <a:t>Retain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B9A740-59B0-40A6-8A42-A1511F64372D}"/>
              </a:ext>
            </a:extLst>
          </p:cNvPr>
          <p:cNvSpPr txBox="1"/>
          <p:nvPr/>
        </p:nvSpPr>
        <p:spPr>
          <a:xfrm>
            <a:off x="552652" y="3729077"/>
            <a:ext cx="1553362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sz="1600" i="1" spc="300" dirty="0">
                <a:ln w="0"/>
                <a:solidFill>
                  <a:schemeClr val="bg2">
                    <a:lumMod val="75000"/>
                  </a:schemeClr>
                </a:solidFill>
                <a:latin typeface="+mj-lt"/>
              </a:rPr>
              <a:t>Retain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57737B-F2EC-442B-8B48-4F200598B5A2}"/>
              </a:ext>
            </a:extLst>
          </p:cNvPr>
          <p:cNvSpPr txBox="1"/>
          <p:nvPr/>
        </p:nvSpPr>
        <p:spPr>
          <a:xfrm>
            <a:off x="552652" y="4932599"/>
            <a:ext cx="1553362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sz="1600" i="1" spc="300" dirty="0">
                <a:ln w="0"/>
                <a:solidFill>
                  <a:schemeClr val="bg2">
                    <a:lumMod val="75000"/>
                  </a:schemeClr>
                </a:solidFill>
                <a:latin typeface="+mj-lt"/>
              </a:rPr>
              <a:t>Reskill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EAA591-676B-4519-8246-8FEF6F4651D2}"/>
              </a:ext>
            </a:extLst>
          </p:cNvPr>
          <p:cNvSpPr/>
          <p:nvPr/>
        </p:nvSpPr>
        <p:spPr>
          <a:xfrm>
            <a:off x="6044520" y="1433508"/>
            <a:ext cx="5441463" cy="10468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361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C0DFA2-B887-4989-AAF4-DD755831F462}"/>
              </a:ext>
            </a:extLst>
          </p:cNvPr>
          <p:cNvSpPr/>
          <p:nvPr/>
        </p:nvSpPr>
        <p:spPr>
          <a:xfrm>
            <a:off x="552653" y="1433508"/>
            <a:ext cx="4652387" cy="1046866"/>
          </a:xfrm>
          <a:prstGeom prst="rect">
            <a:avLst/>
          </a:prstGeom>
          <a:noFill/>
          <a:ln w="19050">
            <a:solidFill>
              <a:srgbClr val="361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A9670D-FAFD-42C8-B872-02725C35222F}"/>
              </a:ext>
            </a:extLst>
          </p:cNvPr>
          <p:cNvSpPr txBox="1"/>
          <p:nvPr/>
        </p:nvSpPr>
        <p:spPr>
          <a:xfrm>
            <a:off x="1501146" y="1624431"/>
            <a:ext cx="3480016" cy="738664"/>
          </a:xfrm>
          <a:prstGeom prst="rect">
            <a:avLst/>
          </a:prstGeom>
          <a:noFill/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b="1" spc="300" dirty="0">
                <a:solidFill>
                  <a:srgbClr val="361C46"/>
                </a:solidFill>
                <a:latin typeface="+mj-lt"/>
              </a:rPr>
              <a:t>Recruit College Students Before Graduation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D6EE74-4B77-4996-A289-7F0508D7342E}"/>
              </a:ext>
            </a:extLst>
          </p:cNvPr>
          <p:cNvSpPr txBox="1"/>
          <p:nvPr/>
        </p:nvSpPr>
        <p:spPr>
          <a:xfrm>
            <a:off x="6095999" y="1450903"/>
            <a:ext cx="5262113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dirty="0">
                <a:latin typeface="+mj-lt"/>
              </a:rPr>
              <a:t>IonTuition offers partnerships with an online university before they graduate. Talk to us about our affiliate partner, CoverCloud, to hire the best, FIRST!</a:t>
            </a:r>
          </a:p>
        </p:txBody>
      </p:sp>
      <p:sp>
        <p:nvSpPr>
          <p:cNvPr id="59" name="Right Arrow 3">
            <a:extLst>
              <a:ext uri="{FF2B5EF4-FFF2-40B4-BE49-F238E27FC236}">
                <a16:creationId xmlns:a16="http://schemas.microsoft.com/office/drawing/2014/main" id="{6AEA8B3B-AB6C-42BF-8A0B-5969626CFD9D}"/>
              </a:ext>
            </a:extLst>
          </p:cNvPr>
          <p:cNvSpPr/>
          <p:nvPr/>
        </p:nvSpPr>
        <p:spPr>
          <a:xfrm>
            <a:off x="5205041" y="1781707"/>
            <a:ext cx="813740" cy="306625"/>
          </a:xfrm>
          <a:prstGeom prst="rightArrow">
            <a:avLst/>
          </a:prstGeom>
          <a:solidFill>
            <a:srgbClr val="361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6E020746-F5F7-49EE-87A5-F3EFF7641A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02" y="1683397"/>
            <a:ext cx="620731" cy="62073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C32C2E0-1556-4146-A87E-8B28F1D591A6}"/>
              </a:ext>
            </a:extLst>
          </p:cNvPr>
          <p:cNvSpPr txBox="1"/>
          <p:nvPr/>
        </p:nvSpPr>
        <p:spPr>
          <a:xfrm>
            <a:off x="552652" y="1390903"/>
            <a:ext cx="1553362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91440" rIns="91440" bIns="91440" rtlCol="0">
            <a:spAutoFit/>
          </a:bodyPr>
          <a:lstStyle/>
          <a:p>
            <a:r>
              <a:rPr lang="en-US" sz="1600" i="1" spc="300" dirty="0">
                <a:ln w="0"/>
                <a:solidFill>
                  <a:schemeClr val="bg2">
                    <a:lumMod val="75000"/>
                  </a:schemeClr>
                </a:solidFill>
                <a:latin typeface="+mj-lt"/>
              </a:rPr>
              <a:t>Recruit</a:t>
            </a:r>
          </a:p>
        </p:txBody>
      </p:sp>
    </p:spTree>
    <p:extLst>
      <p:ext uri="{BB962C8B-B14F-4D97-AF65-F5344CB8AC3E}">
        <p14:creationId xmlns:p14="http://schemas.microsoft.com/office/powerpoint/2010/main" val="1600416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F0B7F1-F43D-4F47-9E03-CC705908EE98}"/>
              </a:ext>
            </a:extLst>
          </p:cNvPr>
          <p:cNvGrpSpPr/>
          <p:nvPr/>
        </p:nvGrpSpPr>
        <p:grpSpPr>
          <a:xfrm>
            <a:off x="0" y="1147664"/>
            <a:ext cx="12192000" cy="5710335"/>
            <a:chOff x="0" y="1147664"/>
            <a:chExt cx="12192000" cy="57103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695B2A-FE86-43DE-B26B-80394F217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1147664"/>
              <a:ext cx="5523336" cy="57103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2BC2BA-E8DD-409F-888F-B5AAB31B0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508" y="1147665"/>
              <a:ext cx="7568492" cy="571033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782802" y="410278"/>
            <a:ext cx="107031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Federal Student Loan Chaos Continues into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F317DB-24D5-4069-8049-B8AE47CBEB98}"/>
              </a:ext>
            </a:extLst>
          </p:cNvPr>
          <p:cNvSpPr/>
          <p:nvPr/>
        </p:nvSpPr>
        <p:spPr>
          <a:xfrm>
            <a:off x="862317" y="1314416"/>
            <a:ext cx="10371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 w="0"/>
                <a:latin typeface="+mj-lt"/>
              </a:rPr>
              <a:t>The GAO said Education Department officials "expect it will still be a challenge to motivate borrowers to resume repaying their loans after over two years of payment inactivity.” </a:t>
            </a:r>
            <a:r>
              <a:rPr lang="en-US" b="1" dirty="0">
                <a:ln w="0"/>
                <a:latin typeface="+mj-lt"/>
              </a:rPr>
              <a:t>[GAO Report 22-10529, Jan 2022]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A29575C-7809-4AF4-80A0-8DCE7CAFF1FA}"/>
              </a:ext>
            </a:extLst>
          </p:cNvPr>
          <p:cNvSpPr/>
          <p:nvPr/>
        </p:nvSpPr>
        <p:spPr>
          <a:xfrm>
            <a:off x="201283" y="2065943"/>
            <a:ext cx="4818586" cy="224867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8CAF1-901F-4673-B0D9-FA047490444B}"/>
              </a:ext>
            </a:extLst>
          </p:cNvPr>
          <p:cNvSpPr txBox="1"/>
          <p:nvPr/>
        </p:nvSpPr>
        <p:spPr>
          <a:xfrm>
            <a:off x="875153" y="2340838"/>
            <a:ext cx="3957149" cy="153888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74320" tIns="274320" rIns="274320" bIns="274320" rtlCol="0">
            <a:spAutoFit/>
          </a:bodyPr>
          <a:lstStyle/>
          <a:p>
            <a:r>
              <a:rPr lang="en-US" sz="1600" b="1" dirty="0">
                <a:ln w="0"/>
                <a:solidFill>
                  <a:srgbClr val="361C46"/>
                </a:solidFill>
                <a:latin typeface="+mj-lt"/>
              </a:rPr>
              <a:t>37 Million Americans will Begin Repayment May 2022</a:t>
            </a:r>
          </a:p>
          <a:p>
            <a:r>
              <a:rPr lang="en-US" sz="1600" dirty="0">
                <a:ln w="0"/>
                <a:latin typeface="+mj-lt"/>
              </a:rPr>
              <a:t>– Are my employees ready for 2-hour hold times with Federal servicers?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24CBDCB8-82DC-45D3-89AB-F17A20818E55}"/>
              </a:ext>
            </a:extLst>
          </p:cNvPr>
          <p:cNvSpPr/>
          <p:nvPr/>
        </p:nvSpPr>
        <p:spPr>
          <a:xfrm>
            <a:off x="820849" y="4391535"/>
            <a:ext cx="4277286" cy="224867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CF36E5-7171-41A3-ADE2-27B24F4AD5A6}"/>
              </a:ext>
            </a:extLst>
          </p:cNvPr>
          <p:cNvSpPr txBox="1"/>
          <p:nvPr/>
        </p:nvSpPr>
        <p:spPr>
          <a:xfrm>
            <a:off x="1459803" y="4698855"/>
            <a:ext cx="3349690" cy="153888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74320" tIns="274320" rIns="274320" bIns="274320" rtlCol="0">
            <a:spAutoFit/>
          </a:bodyPr>
          <a:lstStyle/>
          <a:p>
            <a:r>
              <a:rPr lang="en-US" sz="1600" b="1" dirty="0">
                <a:ln w="0"/>
                <a:solidFill>
                  <a:srgbClr val="361C46"/>
                </a:solidFill>
                <a:latin typeface="+mj-lt"/>
              </a:rPr>
              <a:t>Training My Employees </a:t>
            </a:r>
          </a:p>
          <a:p>
            <a:r>
              <a:rPr lang="en-US" sz="1600" dirty="0">
                <a:ln w="0"/>
                <a:latin typeface="+mj-lt"/>
              </a:rPr>
              <a:t>– How can I finance reskilling or upskilling for my workforce without adding to their debt? 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628F62BC-25D1-4D0C-A713-68E98E20F3EC}"/>
              </a:ext>
            </a:extLst>
          </p:cNvPr>
          <p:cNvSpPr/>
          <p:nvPr/>
        </p:nvSpPr>
        <p:spPr>
          <a:xfrm>
            <a:off x="4620400" y="3015485"/>
            <a:ext cx="4144716" cy="202941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78678A-8675-4FC2-88AA-494451136082}"/>
              </a:ext>
            </a:extLst>
          </p:cNvPr>
          <p:cNvSpPr txBox="1"/>
          <p:nvPr/>
        </p:nvSpPr>
        <p:spPr>
          <a:xfrm>
            <a:off x="5221555" y="3233389"/>
            <a:ext cx="3248847" cy="153888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74320" tIns="274320" rIns="274320" bIns="274320" rtlCol="0">
            <a:spAutoFit/>
          </a:bodyPr>
          <a:lstStyle/>
          <a:p>
            <a:r>
              <a:rPr lang="en-US" sz="1600" b="1" dirty="0">
                <a:ln w="0"/>
                <a:solidFill>
                  <a:srgbClr val="361C46"/>
                </a:solidFill>
                <a:latin typeface="+mj-lt"/>
              </a:rPr>
              <a:t>Retaining My Employees</a:t>
            </a:r>
          </a:p>
          <a:p>
            <a:r>
              <a:rPr lang="en-US" sz="1600" dirty="0">
                <a:ln w="0"/>
                <a:latin typeface="+mj-lt"/>
              </a:rPr>
              <a:t>– How do I implement education assistance benefits to retain my best employees?</a:t>
            </a:r>
          </a:p>
        </p:txBody>
      </p:sp>
    </p:spTree>
    <p:extLst>
      <p:ext uri="{BB962C8B-B14F-4D97-AF65-F5344CB8AC3E}">
        <p14:creationId xmlns:p14="http://schemas.microsoft.com/office/powerpoint/2010/main" val="3865060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782802" y="410278"/>
            <a:ext cx="107031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Employees Want More Financial Wellness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0D1AFA-744E-418C-A58F-EFB095FE9B2A}"/>
              </a:ext>
            </a:extLst>
          </p:cNvPr>
          <p:cNvSpPr txBox="1">
            <a:spLocks/>
          </p:cNvSpPr>
          <p:nvPr/>
        </p:nvSpPr>
        <p:spPr>
          <a:xfrm>
            <a:off x="681406" y="1084570"/>
            <a:ext cx="10829188" cy="15718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+mj-lt"/>
              </a:rPr>
              <a:t>Student loans are the biggest burden carried by Millennials and Gen Z, the largest population of employees</a:t>
            </a:r>
          </a:p>
          <a:p>
            <a:r>
              <a:rPr lang="en-US" sz="1800" dirty="0">
                <a:latin typeface="+mj-lt"/>
              </a:rPr>
              <a:t>In 2021, </a:t>
            </a:r>
            <a:r>
              <a:rPr lang="en-US" sz="1800" b="1" dirty="0">
                <a:latin typeface="+mj-lt"/>
              </a:rPr>
              <a:t>88 percent </a:t>
            </a:r>
            <a:r>
              <a:rPr lang="en-US" sz="1800" dirty="0">
                <a:latin typeface="+mj-lt"/>
              </a:rPr>
              <a:t>of employees have used employer provided financial wellness benefits when provided, compared to only </a:t>
            </a:r>
            <a:r>
              <a:rPr lang="en-US" sz="1800" b="1" dirty="0">
                <a:latin typeface="+mj-lt"/>
              </a:rPr>
              <a:t>51 percent </a:t>
            </a:r>
            <a:r>
              <a:rPr lang="en-US" sz="1800" dirty="0">
                <a:latin typeface="+mj-lt"/>
              </a:rPr>
              <a:t>in 2012 </a:t>
            </a:r>
          </a:p>
          <a:p>
            <a:r>
              <a:rPr lang="en-US" sz="1800" b="1" dirty="0">
                <a:latin typeface="+mj-lt"/>
              </a:rPr>
              <a:t>63 percent </a:t>
            </a:r>
            <a:r>
              <a:rPr lang="en-US" sz="1800" dirty="0">
                <a:latin typeface="+mj-lt"/>
              </a:rPr>
              <a:t>suffering from financial stress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6AED9-4CFE-49B9-9FDC-8ED4F583CFFE}"/>
              </a:ext>
            </a:extLst>
          </p:cNvPr>
          <p:cNvSpPr/>
          <p:nvPr/>
        </p:nvSpPr>
        <p:spPr>
          <a:xfrm>
            <a:off x="7875037" y="2866598"/>
            <a:ext cx="4316963" cy="399140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90000" sy="9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60D2457-3169-4149-8151-A20D63E72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589910"/>
              </p:ext>
            </p:extLst>
          </p:nvPr>
        </p:nvGraphicFramePr>
        <p:xfrm>
          <a:off x="371064" y="2726423"/>
          <a:ext cx="7405530" cy="399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E275B49-AEA0-4499-8410-FD272FA95E91}"/>
              </a:ext>
            </a:extLst>
          </p:cNvPr>
          <p:cNvSpPr txBox="1"/>
          <p:nvPr/>
        </p:nvSpPr>
        <p:spPr>
          <a:xfrm>
            <a:off x="3723616" y="6587018"/>
            <a:ext cx="4151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Source: </a:t>
            </a:r>
            <a:r>
              <a:rPr lang="en-US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PwC’s 10th annual</a:t>
            </a:r>
            <a:r>
              <a:rPr lang="en-US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 Employee Financial Wellness </a:t>
            </a:r>
            <a:r>
              <a:rPr lang="en-US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Survey, Nov 2021</a:t>
            </a:r>
            <a:endParaRPr lang="en-US" sz="105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512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782802" y="410278"/>
            <a:ext cx="1070318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Primary Benefit – Student Loan Management and Repayment Assistance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D36177-CC68-42A0-8615-3DBEC55ABD5F}"/>
              </a:ext>
            </a:extLst>
          </p:cNvPr>
          <p:cNvGrpSpPr/>
          <p:nvPr/>
        </p:nvGrpSpPr>
        <p:grpSpPr>
          <a:xfrm>
            <a:off x="6093160" y="1272374"/>
            <a:ext cx="7377854" cy="6127000"/>
            <a:chOff x="6780875" y="1413435"/>
            <a:chExt cx="4854103" cy="403113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3B9E05-36DE-45E8-8104-764D2F61C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0875" y="1413435"/>
              <a:ext cx="4854103" cy="403113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740DA-1413-4D7D-85BC-EF430715450C}"/>
                </a:ext>
              </a:extLst>
            </p:cNvPr>
            <p:cNvSpPr/>
            <p:nvPr/>
          </p:nvSpPr>
          <p:spPr>
            <a:xfrm>
              <a:off x="7053943" y="1670180"/>
              <a:ext cx="4338735" cy="2360644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AA8DBE1-A611-4C82-B9AC-6DEAB0E9BB26}"/>
              </a:ext>
            </a:extLst>
          </p:cNvPr>
          <p:cNvSpPr txBox="1">
            <a:spLocks/>
          </p:cNvSpPr>
          <p:nvPr/>
        </p:nvSpPr>
        <p:spPr>
          <a:xfrm>
            <a:off x="782802" y="2068808"/>
            <a:ext cx="4636557" cy="33056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361C46"/>
                </a:solidFill>
                <a:latin typeface="+mj-lt"/>
              </a:rPr>
              <a:t>Tools to Relieve Education Financial Stress</a:t>
            </a:r>
          </a:p>
          <a:p>
            <a:r>
              <a:rPr lang="en-US" sz="1800" dirty="0">
                <a:latin typeface="+mj-lt"/>
              </a:rPr>
              <a:t>Student Loan Repayment Planning Calculators</a:t>
            </a:r>
          </a:p>
          <a:p>
            <a:r>
              <a:rPr lang="en-US" sz="1800" dirty="0">
                <a:latin typeface="+mj-lt"/>
              </a:rPr>
              <a:t>Student Loan Contribution Programs</a:t>
            </a:r>
          </a:p>
          <a:p>
            <a:r>
              <a:rPr lang="en-US" sz="1800" dirty="0">
                <a:latin typeface="+mj-lt"/>
              </a:rPr>
              <a:t>Online connections to student loan Servicers</a:t>
            </a:r>
          </a:p>
          <a:p>
            <a:r>
              <a:rPr lang="en-US" sz="1800" dirty="0">
                <a:latin typeface="+mj-lt"/>
              </a:rPr>
              <a:t>Family Accounts</a:t>
            </a:r>
          </a:p>
          <a:p>
            <a:r>
              <a:rPr lang="en-US" sz="1800" dirty="0">
                <a:latin typeface="+mj-lt"/>
              </a:rPr>
              <a:t>Monthly Reporting</a:t>
            </a:r>
          </a:p>
          <a:p>
            <a:r>
              <a:rPr lang="en-US" sz="1800" dirty="0">
                <a:latin typeface="+mj-lt"/>
              </a:rPr>
              <a:t>Concierge Counseling 5 Days Per week</a:t>
            </a:r>
          </a:p>
          <a:p>
            <a:r>
              <a:rPr lang="en-US" sz="1800" dirty="0">
                <a:latin typeface="+mj-lt"/>
              </a:rPr>
              <a:t>College Research and Planning</a:t>
            </a: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83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10278"/>
            <a:ext cx="107031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IonTuition Self-Service &amp; Concierge Advisory For the Entire Student Loan Lifecycle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024DD558-CD87-4CE4-8CD3-26D42C5FAE79}"/>
              </a:ext>
            </a:extLst>
          </p:cNvPr>
          <p:cNvSpPr txBox="1"/>
          <p:nvPr/>
        </p:nvSpPr>
        <p:spPr>
          <a:xfrm>
            <a:off x="530933" y="1494391"/>
            <a:ext cx="10796422" cy="3904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noAutofit/>
          </a:bodyPr>
          <a:lstStyle>
            <a:lvl1pPr algn="r">
              <a:defRPr sz="16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000" spc="300" dirty="0">
                <a:solidFill>
                  <a:schemeClr val="tx1"/>
                </a:solidFill>
                <a:ea typeface="+mn-ea"/>
                <a:cs typeface="+mn-cs"/>
              </a:rPr>
              <a:t>IonTuition is the only benefit to help borrowers at all stages of repayment</a:t>
            </a:r>
          </a:p>
          <a:p>
            <a:pPr algn="l"/>
            <a:endParaRPr lang="en-US" sz="1800" dirty="0"/>
          </a:p>
          <a:p>
            <a:pPr algn="l"/>
            <a:endParaRPr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2E3DC-5623-4BCA-9249-A10ABAB2BB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69" y="1972069"/>
            <a:ext cx="11353800" cy="29712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A9A4BF-00C4-4016-8705-351F5D607993}"/>
              </a:ext>
            </a:extLst>
          </p:cNvPr>
          <p:cNvSpPr/>
          <p:nvPr/>
        </p:nvSpPr>
        <p:spPr>
          <a:xfrm>
            <a:off x="767625" y="4154319"/>
            <a:ext cx="11003973" cy="71642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7A57C-C13C-4D2F-A4A9-D67151732D0F}"/>
              </a:ext>
            </a:extLst>
          </p:cNvPr>
          <p:cNvSpPr txBox="1"/>
          <p:nvPr/>
        </p:nvSpPr>
        <p:spPr>
          <a:xfrm>
            <a:off x="840618" y="4154319"/>
            <a:ext cx="1792222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  <a:t>PARENT</a:t>
            </a:r>
            <a:b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</a:br>
            <a: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  <a:t>BORROWERS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67661-BF57-4A5D-82A2-833AEC9D8C68}"/>
              </a:ext>
            </a:extLst>
          </p:cNvPr>
          <p:cNvSpPr txBox="1"/>
          <p:nvPr/>
        </p:nvSpPr>
        <p:spPr>
          <a:xfrm>
            <a:off x="3545025" y="4154319"/>
            <a:ext cx="1085554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  <a:t>FRESH</a:t>
            </a:r>
          </a:p>
          <a:p>
            <a: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  <a:t>GRADS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A89126-ED0B-4589-948F-5ECEB2323D77}"/>
              </a:ext>
            </a:extLst>
          </p:cNvPr>
          <p:cNvSpPr txBox="1"/>
          <p:nvPr/>
        </p:nvSpPr>
        <p:spPr>
          <a:xfrm>
            <a:off x="6340872" y="4154318"/>
            <a:ext cx="1953163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  <a:t>STRUGGLING </a:t>
            </a:r>
            <a:b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</a:br>
            <a: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  <a:t>BORROWERS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8945F-8E7B-4370-AED3-3FFC61426FAC}"/>
              </a:ext>
            </a:extLst>
          </p:cNvPr>
          <p:cNvSpPr txBox="1"/>
          <p:nvPr/>
        </p:nvSpPr>
        <p:spPr>
          <a:xfrm>
            <a:off x="9093366" y="4189364"/>
            <a:ext cx="1467261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  <a:t>HEALTHY</a:t>
            </a:r>
            <a:b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</a:br>
            <a:r>
              <a:rPr lang="en-US" b="1" spc="300" dirty="0">
                <a:solidFill>
                  <a:srgbClr val="361C46"/>
                </a:solidFill>
                <a:latin typeface="+mj-lt"/>
                <a:ea typeface="Poppins SemiBold" charset="0"/>
                <a:cs typeface="Poppins SemiBold" charset="0"/>
              </a:rPr>
              <a:t>REPAYERS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200004C-D2A3-4169-92B8-95A892C16847}"/>
              </a:ext>
            </a:extLst>
          </p:cNvPr>
          <p:cNvSpPr txBox="1">
            <a:spLocks/>
          </p:cNvSpPr>
          <p:nvPr/>
        </p:nvSpPr>
        <p:spPr>
          <a:xfrm>
            <a:off x="930416" y="4856921"/>
            <a:ext cx="2150050" cy="659702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Poppins Light" charset="0"/>
                <a:cs typeface="Poppins Light" charset="0"/>
              </a:rPr>
              <a:t>College planning</a:t>
            </a:r>
          </a:p>
          <a:p>
            <a:pPr marL="171450" indent="-171450" algn="l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Poppins Light" charset="0"/>
                <a:cs typeface="Poppins Light" charset="0"/>
              </a:rPr>
              <a:t>Family accounts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9CA9041-C07E-4383-A273-38F3720C5E60}"/>
              </a:ext>
            </a:extLst>
          </p:cNvPr>
          <p:cNvSpPr txBox="1">
            <a:spLocks/>
          </p:cNvSpPr>
          <p:nvPr/>
        </p:nvSpPr>
        <p:spPr>
          <a:xfrm>
            <a:off x="3545024" y="4856921"/>
            <a:ext cx="2293713" cy="66053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Poppins Light" charset="0"/>
                <a:cs typeface="Poppins Light" charset="0"/>
              </a:rPr>
              <a:t>Loan platform &amp; alerts</a:t>
            </a:r>
          </a:p>
          <a:p>
            <a:pPr marL="171450" indent="-171450" algn="l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Poppins Light" charset="0"/>
                <a:cs typeface="Poppins Light" charset="0"/>
              </a:rPr>
              <a:t>Repayment calculators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C81B1BE-0A6F-4AA3-AA14-47896A03B16C}"/>
              </a:ext>
            </a:extLst>
          </p:cNvPr>
          <p:cNvSpPr txBox="1">
            <a:spLocks/>
          </p:cNvSpPr>
          <p:nvPr/>
        </p:nvSpPr>
        <p:spPr>
          <a:xfrm>
            <a:off x="6340872" y="4856921"/>
            <a:ext cx="2150050" cy="66053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Poppins Light" charset="0"/>
                <a:cs typeface="Poppins Light" charset="0"/>
              </a:rPr>
              <a:t>Concierge advising</a:t>
            </a:r>
          </a:p>
          <a:p>
            <a:pPr marL="171450" indent="-171450" algn="l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Poppins Light" charset="0"/>
                <a:cs typeface="Poppins Light" charset="0"/>
              </a:rPr>
              <a:t>Default aversion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158DD9F-5A08-4AF1-9515-146C18406759}"/>
              </a:ext>
            </a:extLst>
          </p:cNvPr>
          <p:cNvSpPr txBox="1">
            <a:spLocks/>
          </p:cNvSpPr>
          <p:nvPr/>
        </p:nvSpPr>
        <p:spPr>
          <a:xfrm>
            <a:off x="9082223" y="4856921"/>
            <a:ext cx="2150050" cy="659702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Poppins Light" charset="0"/>
                <a:cs typeface="Poppins Light" charset="0"/>
              </a:rPr>
              <a:t>Refinancing</a:t>
            </a:r>
          </a:p>
          <a:p>
            <a:pPr marL="171450" indent="-171450" algn="l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Poppins Light" charset="0"/>
                <a:cs typeface="Poppins Light" charset="0"/>
              </a:rPr>
              <a:t>Contributions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86B4A7-D3D2-4403-AC9E-324B6975DFCB}"/>
              </a:ext>
            </a:extLst>
          </p:cNvPr>
          <p:cNvCxnSpPr/>
          <p:nvPr/>
        </p:nvCxnSpPr>
        <p:spPr>
          <a:xfrm>
            <a:off x="1052352" y="6008656"/>
            <a:ext cx="10275003" cy="0"/>
          </a:xfrm>
          <a:prstGeom prst="straightConnector1">
            <a:avLst/>
          </a:prstGeom>
          <a:ln w="38100">
            <a:solidFill>
              <a:srgbClr val="44444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1D75C6F-6C32-423A-B0D2-39234C1EA0DC}"/>
              </a:ext>
            </a:extLst>
          </p:cNvPr>
          <p:cNvSpPr/>
          <p:nvPr/>
        </p:nvSpPr>
        <p:spPr>
          <a:xfrm>
            <a:off x="3341881" y="5736807"/>
            <a:ext cx="5692669" cy="543698"/>
          </a:xfrm>
          <a:prstGeom prst="rect">
            <a:avLst/>
          </a:prstGeom>
          <a:solidFill>
            <a:srgbClr val="44444D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latin typeface="+mj-lt"/>
              </a:rPr>
              <a:t>Concierge, VIP-level Loan Counseling</a:t>
            </a:r>
          </a:p>
        </p:txBody>
      </p:sp>
    </p:spTree>
    <p:extLst>
      <p:ext uri="{BB962C8B-B14F-4D97-AF65-F5344CB8AC3E}">
        <p14:creationId xmlns:p14="http://schemas.microsoft.com/office/powerpoint/2010/main" val="384167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7423F-F4BA-4B3D-80B3-21E43CB596FF}"/>
              </a:ext>
            </a:extLst>
          </p:cNvPr>
          <p:cNvSpPr txBox="1"/>
          <p:nvPr/>
        </p:nvSpPr>
        <p:spPr>
          <a:xfrm>
            <a:off x="530933" y="442896"/>
            <a:ext cx="107031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  <a:t>Offer a “Beyond Coaching” Counseling Experience</a:t>
            </a:r>
            <a:br>
              <a:rPr lang="en-US" sz="2800" spc="3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77"/>
              </a:rPr>
            </a:br>
            <a:endParaRPr lang="en-US" sz="2800" spc="300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FD76-681D-4EBA-BD75-BEDE050DB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114" y="244643"/>
            <a:ext cx="801728" cy="129185"/>
          </a:xfrm>
          <a:prstGeom prst="rect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AB04BFBD-6945-4920-9EAB-CA75AA1CCF21}"/>
              </a:ext>
            </a:extLst>
          </p:cNvPr>
          <p:cNvSpPr/>
          <p:nvPr/>
        </p:nvSpPr>
        <p:spPr>
          <a:xfrm>
            <a:off x="7397578" y="1395586"/>
            <a:ext cx="4794422" cy="5462415"/>
          </a:xfrm>
          <a:custGeom>
            <a:avLst/>
            <a:gdLst>
              <a:gd name="connsiteX0" fmla="*/ 0 w 4794422"/>
              <a:gd name="connsiteY0" fmla="*/ 0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0 w 4794422"/>
              <a:gd name="connsiteY4" fmla="*/ 0 h 5462415"/>
              <a:gd name="connsiteX0" fmla="*/ 691978 w 4794422"/>
              <a:gd name="connsiteY0" fmla="*/ 32951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691978 w 4794422"/>
              <a:gd name="connsiteY4" fmla="*/ 32951 h 5462415"/>
              <a:gd name="connsiteX0" fmla="*/ 733167 w 4794422"/>
              <a:gd name="connsiteY0" fmla="*/ 8238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733167 w 4794422"/>
              <a:gd name="connsiteY4" fmla="*/ 8238 h 546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4422" h="5462415">
                <a:moveTo>
                  <a:pt x="733167" y="8238"/>
                </a:moveTo>
                <a:lnTo>
                  <a:pt x="4794422" y="0"/>
                </a:lnTo>
                <a:lnTo>
                  <a:pt x="4794422" y="5462415"/>
                </a:lnTo>
                <a:lnTo>
                  <a:pt x="0" y="5462415"/>
                </a:lnTo>
                <a:lnTo>
                  <a:pt x="733167" y="8238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6712841B-1519-4AE9-9404-69C04335134F}"/>
              </a:ext>
            </a:extLst>
          </p:cNvPr>
          <p:cNvSpPr/>
          <p:nvPr/>
        </p:nvSpPr>
        <p:spPr>
          <a:xfrm>
            <a:off x="7232072" y="1395585"/>
            <a:ext cx="4959927" cy="5462415"/>
          </a:xfrm>
          <a:custGeom>
            <a:avLst/>
            <a:gdLst>
              <a:gd name="connsiteX0" fmla="*/ 0 w 4794422"/>
              <a:gd name="connsiteY0" fmla="*/ 0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0 w 4794422"/>
              <a:gd name="connsiteY4" fmla="*/ 0 h 5462415"/>
              <a:gd name="connsiteX0" fmla="*/ 691978 w 4794422"/>
              <a:gd name="connsiteY0" fmla="*/ 32951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691978 w 4794422"/>
              <a:gd name="connsiteY4" fmla="*/ 32951 h 5462415"/>
              <a:gd name="connsiteX0" fmla="*/ 733167 w 4794422"/>
              <a:gd name="connsiteY0" fmla="*/ 8238 h 5462415"/>
              <a:gd name="connsiteX1" fmla="*/ 4794422 w 4794422"/>
              <a:gd name="connsiteY1" fmla="*/ 0 h 5462415"/>
              <a:gd name="connsiteX2" fmla="*/ 4794422 w 4794422"/>
              <a:gd name="connsiteY2" fmla="*/ 5462415 h 5462415"/>
              <a:gd name="connsiteX3" fmla="*/ 0 w 4794422"/>
              <a:gd name="connsiteY3" fmla="*/ 5462415 h 5462415"/>
              <a:gd name="connsiteX4" fmla="*/ 733167 w 4794422"/>
              <a:gd name="connsiteY4" fmla="*/ 8238 h 546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4422" h="5462415">
                <a:moveTo>
                  <a:pt x="733167" y="8238"/>
                </a:moveTo>
                <a:lnTo>
                  <a:pt x="4794422" y="0"/>
                </a:lnTo>
                <a:lnTo>
                  <a:pt x="4794422" y="5462415"/>
                </a:lnTo>
                <a:lnTo>
                  <a:pt x="0" y="5462415"/>
                </a:lnTo>
                <a:lnTo>
                  <a:pt x="733167" y="8238"/>
                </a:lnTo>
                <a:close/>
              </a:path>
            </a:pathLst>
          </a:custGeom>
          <a:gradFill flip="none" rotWithShape="1">
            <a:gsLst>
              <a:gs pos="19000">
                <a:schemeClr val="bg1"/>
              </a:gs>
              <a:gs pos="100000">
                <a:schemeClr val="bg1">
                  <a:alpha val="24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B796FA4-111B-458F-A736-FE62A8B30D81}"/>
              </a:ext>
            </a:extLst>
          </p:cNvPr>
          <p:cNvSpPr txBox="1">
            <a:spLocks/>
          </p:cNvSpPr>
          <p:nvPr/>
        </p:nvSpPr>
        <p:spPr>
          <a:xfrm>
            <a:off x="478404" y="1373738"/>
            <a:ext cx="8086756" cy="46144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361C46"/>
                </a:solidFill>
                <a:latin typeface="+mj-lt"/>
              </a:rPr>
              <a:t>IonTuition is audited and attested as a Third-Party Servicer for working with Federal student loan borrowers</a:t>
            </a:r>
          </a:p>
          <a:p>
            <a:pPr>
              <a:spcAft>
                <a:spcPts val="1800"/>
              </a:spcAft>
            </a:pPr>
            <a:r>
              <a:rPr lang="en-US" sz="1800" dirty="0"/>
              <a:t>Largest in-house call center dedicated to student loan repayment with room to scale</a:t>
            </a:r>
          </a:p>
          <a:p>
            <a:pPr>
              <a:spcAft>
                <a:spcPts val="1800"/>
              </a:spcAft>
            </a:pPr>
            <a:r>
              <a:rPr lang="en-US" sz="1800" dirty="0"/>
              <a:t>Priority phone lines into Federal servicers</a:t>
            </a:r>
          </a:p>
          <a:p>
            <a:pPr>
              <a:spcAft>
                <a:spcPts val="1800"/>
              </a:spcAft>
            </a:pPr>
            <a:r>
              <a:rPr lang="en-US" sz="1800" dirty="0"/>
              <a:t>Trained, </a:t>
            </a:r>
            <a:r>
              <a:rPr lang="en-US" sz="1800" i="1" dirty="0"/>
              <a:t>Certified Financial Education Instructors</a:t>
            </a:r>
          </a:p>
          <a:p>
            <a:pPr>
              <a:spcAft>
                <a:spcPts val="1800"/>
              </a:spcAft>
            </a:pPr>
            <a:r>
              <a:rPr lang="en-US" sz="1800" dirty="0"/>
              <a:t>Available daily starting at 7am CST via phone or webchat</a:t>
            </a:r>
            <a:endParaRPr lang="en-US" sz="16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691ECE6-6634-4E30-BC8E-80D4728E50D9}"/>
              </a:ext>
            </a:extLst>
          </p:cNvPr>
          <p:cNvSpPr txBox="1">
            <a:spLocks/>
          </p:cNvSpPr>
          <p:nvPr/>
        </p:nvSpPr>
        <p:spPr>
          <a:xfrm>
            <a:off x="530933" y="4511956"/>
            <a:ext cx="7715090" cy="4902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88%</a:t>
            </a:r>
            <a:r>
              <a:rPr lang="en-US" sz="2000" dirty="0"/>
              <a:t> of concierge counseling interactions result in repayment optimization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EC0B3-A4B4-4FA7-92CB-BEE452987E0C}"/>
              </a:ext>
            </a:extLst>
          </p:cNvPr>
          <p:cNvSpPr/>
          <p:nvPr/>
        </p:nvSpPr>
        <p:spPr>
          <a:xfrm>
            <a:off x="530933" y="5154038"/>
            <a:ext cx="7400675" cy="1360322"/>
          </a:xfrm>
          <a:prstGeom prst="rect">
            <a:avLst/>
          </a:prstGeom>
          <a:solidFill>
            <a:srgbClr val="361C46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EBB1D6-85D9-4B59-894A-FE9FC4C8EB52}"/>
              </a:ext>
            </a:extLst>
          </p:cNvPr>
          <p:cNvSpPr/>
          <p:nvPr/>
        </p:nvSpPr>
        <p:spPr>
          <a:xfrm>
            <a:off x="744104" y="5326367"/>
            <a:ext cx="69743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IonTuition offers the smoothest, online, direct connection to all Federal Student Loan Servicers, FFELP lenders and many large Private lenders</a:t>
            </a:r>
          </a:p>
        </p:txBody>
      </p:sp>
    </p:spTree>
    <p:extLst>
      <p:ext uri="{BB962C8B-B14F-4D97-AF65-F5344CB8AC3E}">
        <p14:creationId xmlns:p14="http://schemas.microsoft.com/office/powerpoint/2010/main" val="356704500"/>
      </p:ext>
    </p:extLst>
  </p:cSld>
  <p:clrMapOvr>
    <a:masterClrMapping/>
  </p:clrMapOvr>
</p:sld>
</file>

<file path=ppt/theme/theme1.xml><?xml version="1.0" encoding="utf-8"?>
<a:theme xmlns:a="http://schemas.openxmlformats.org/drawingml/2006/main" name="IONtheme2020">
  <a:themeElements>
    <a:clrScheme name="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67E9F"/>
      </a:accent1>
      <a:accent2>
        <a:srgbClr val="E39933"/>
      </a:accent2>
      <a:accent3>
        <a:srgbClr val="A5A5A5"/>
      </a:accent3>
      <a:accent4>
        <a:srgbClr val="B3282C"/>
      </a:accent4>
      <a:accent5>
        <a:srgbClr val="3F9A91"/>
      </a:accent5>
      <a:accent6>
        <a:srgbClr val="6C388C"/>
      </a:accent6>
      <a:hlink>
        <a:srgbClr val="0563C1"/>
      </a:hlink>
      <a:folHlink>
        <a:srgbClr val="954F72"/>
      </a:folHlink>
    </a:clrScheme>
    <a:fontScheme name="Custom 1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theme2020" id="{9B5E52F3-F1FA-48BE-851F-AC8A4D50B4A0}" vid="{86D64334-939C-42D8-B79A-B477343803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IONtheme2020</Template>
  <TotalTime>2715</TotalTime>
  <Words>1097</Words>
  <Application>Microsoft Office PowerPoint</Application>
  <PresentationFormat>Widescreen</PresentationFormat>
  <Paragraphs>212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Tw Cen MT</vt:lpstr>
      <vt:lpstr>Wingdings</vt:lpstr>
      <vt:lpstr>IONtheme2020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Jarett Reinwald</dc:creator>
  <cp:lastModifiedBy>Jarett Reinwald</cp:lastModifiedBy>
  <cp:revision>320</cp:revision>
  <dcterms:created xsi:type="dcterms:W3CDTF">2021-01-19T21:15:26Z</dcterms:created>
  <dcterms:modified xsi:type="dcterms:W3CDTF">2022-02-18T16:35:52Z</dcterms:modified>
</cp:coreProperties>
</file>