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74" r:id="rId2"/>
    <p:sldId id="379" r:id="rId3"/>
    <p:sldId id="369" r:id="rId4"/>
    <p:sldId id="375" r:id="rId5"/>
    <p:sldId id="388" r:id="rId6"/>
    <p:sldId id="387" r:id="rId7"/>
    <p:sldId id="389" r:id="rId8"/>
    <p:sldId id="390" r:id="rId9"/>
    <p:sldId id="37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eifert" initials="DS" lastIdx="16" clrIdx="0">
    <p:extLst>
      <p:ext uri="{19B8F6BF-5375-455C-9EA6-DF929625EA0E}">
        <p15:presenceInfo xmlns:p15="http://schemas.microsoft.com/office/powerpoint/2012/main" userId="S-1-5-21-1625185238-382619527-3316312769-12876" providerId="AD"/>
      </p:ext>
    </p:extLst>
  </p:cmAuthor>
  <p:cmAuthor id="2" name="Jarett Reinwald" initials="JR" lastIdx="14" clrIdx="1">
    <p:extLst>
      <p:ext uri="{19B8F6BF-5375-455C-9EA6-DF929625EA0E}">
        <p15:presenceInfo xmlns:p15="http://schemas.microsoft.com/office/powerpoint/2012/main" userId="S-1-5-21-1625185238-382619527-3316312769-12621" providerId="AD"/>
      </p:ext>
    </p:extLst>
  </p:cmAuthor>
  <p:cmAuthor id="3" name="Shann Grewal" initials="SG" lastIdx="5" clrIdx="2">
    <p:extLst>
      <p:ext uri="{19B8F6BF-5375-455C-9EA6-DF929625EA0E}">
        <p15:presenceInfo xmlns:p15="http://schemas.microsoft.com/office/powerpoint/2012/main" userId="S-1-5-21-2975935858-1440460698-1245390762-1256" providerId="AD"/>
      </p:ext>
    </p:extLst>
  </p:cmAuthor>
  <p:cmAuthor id="4" name="Krishnan, Karthik" initials="KK" lastIdx="14" clrIdx="3">
    <p:extLst>
      <p:ext uri="{19B8F6BF-5375-455C-9EA6-DF929625EA0E}">
        <p15:presenceInfo xmlns:p15="http://schemas.microsoft.com/office/powerpoint/2012/main" userId="S-1-5-21-1943626232-73408435-122644288-445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776A0"/>
    <a:srgbClr val="53585F"/>
    <a:srgbClr val="621B4B"/>
    <a:srgbClr val="0A00B9"/>
    <a:srgbClr val="F4F4F4"/>
    <a:srgbClr val="FF7700"/>
    <a:srgbClr val="FFFFFF"/>
    <a:srgbClr val="74578D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1" autoAdjust="0"/>
    <p:restoredTop sz="92949" autoAdjust="0"/>
  </p:normalViewPr>
  <p:slideViewPr>
    <p:cSldViewPr snapToGrid="0">
      <p:cViewPr varScale="1">
        <p:scale>
          <a:sx n="106" d="100"/>
          <a:sy n="106" d="100"/>
        </p:scale>
        <p:origin x="9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16CA-4202-48E3-A592-3A0D0D7A0F32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BD30-5B88-4569-A075-B8381B3A7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6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9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2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BD30-5B88-4569-A075-B8381B3A78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>
                    <a:lumMod val="5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672" y="136980"/>
            <a:ext cx="10515600" cy="735251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>
                    <a:lumMod val="5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3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 b="1" i="0">
                <a:solidFill>
                  <a:schemeClr val="bg1">
                    <a:lumMod val="5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68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52070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>
                    <a:lumMod val="5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33425"/>
            <a:ext cx="5181600" cy="544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33425"/>
            <a:ext cx="5181600" cy="544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9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1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A7A461C7-D164-4FD3-9DC8-47686199CA40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and Proprietary to IonTuition,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3F83EB76-D80D-4F1B-AD06-F871810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1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F9F5-7D47-424F-82F8-B824E9E22F4A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and Proprietary to IonTuition,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3F83EB76-D80D-4F1B-AD06-F871810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3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5B64B7E0-187F-4BB5-B8CC-0D4C8CF44DA8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and Proprietary to IonTuition,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3F83EB76-D80D-4F1B-AD06-F871810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C6521-860D-47B3-BDAC-5E74E6EE7C0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94761-31E6-452F-AE94-3840F29672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25562"/>
            <a:ext cx="12192000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7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800051"/>
            <a:ext cx="12192000" cy="57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21569" y="6486769"/>
            <a:ext cx="114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DA8435D-5A83-4824-A8B2-988F34AFE76C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13" y="6258598"/>
            <a:ext cx="1375087" cy="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Givens@i-3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phone&#10;&#10;Description automatically generated with low confidence">
            <a:extLst>
              <a:ext uri="{FF2B5EF4-FFF2-40B4-BE49-F238E27FC236}">
                <a16:creationId xmlns:a16="http://schemas.microsoft.com/office/drawing/2014/main" id="{DD86C774-5760-4F75-BBB0-E3365CEB6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39" y="1217598"/>
            <a:ext cx="9544661" cy="5590107"/>
          </a:xfrm>
          <a:prstGeom prst="rect">
            <a:avLst/>
          </a:prstGeom>
        </p:spPr>
      </p:pic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444134" y="436949"/>
            <a:ext cx="11624135" cy="778726"/>
          </a:xfrm>
        </p:spPr>
        <p:txBody>
          <a:bodyPr>
            <a:normAutofit/>
          </a:bodyPr>
          <a:lstStyle/>
          <a:p>
            <a:pPr algn="l"/>
            <a:r>
              <a:rPr lang="en-US" u="sng" spc="300" dirty="0">
                <a:solidFill>
                  <a:srgbClr val="53585F"/>
                </a:solidFill>
              </a:rPr>
              <a:t>Full Lifecycle Loan Servicing</a:t>
            </a:r>
          </a:p>
        </p:txBody>
      </p:sp>
      <p:sp>
        <p:nvSpPr>
          <p:cNvPr id="14" name="Subtitle 6"/>
          <p:cNvSpPr>
            <a:spLocks noGrp="1"/>
          </p:cNvSpPr>
          <p:nvPr>
            <p:ph type="subTitle" idx="1"/>
          </p:nvPr>
        </p:nvSpPr>
        <p:spPr>
          <a:xfrm>
            <a:off x="444134" y="1136117"/>
            <a:ext cx="7115509" cy="510932"/>
          </a:xfrm>
        </p:spPr>
        <p:txBody>
          <a:bodyPr anchor="t">
            <a:normAutofit/>
          </a:bodyPr>
          <a:lstStyle/>
          <a:p>
            <a:pPr algn="l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student success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0" y="123162"/>
            <a:ext cx="2046229" cy="7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246" y="1439797"/>
            <a:ext cx="11353800" cy="2971243"/>
            <a:chOff x="467246" y="1439797"/>
            <a:chExt cx="11353800" cy="297124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46" y="1439797"/>
              <a:ext cx="11353800" cy="297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799" y="1622503"/>
              <a:ext cx="2670717" cy="26458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642159" y="3657092"/>
            <a:ext cx="11003973" cy="7164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72" y="136980"/>
            <a:ext cx="11394460" cy="735251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rgbClr val="53585F"/>
                </a:solidFill>
              </a:rPr>
              <a:t>Helping Students Succeed for Over 10 Years</a:t>
            </a:r>
            <a:endParaRPr lang="en-US" sz="2800" b="1" spc="300" dirty="0">
              <a:solidFill>
                <a:srgbClr val="53585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3547" y="860088"/>
            <a:ext cx="1164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300" dirty="0">
                <a:solidFill>
                  <a:srgbClr val="0776A0"/>
                </a:solidFill>
              </a:rPr>
              <a:t>The only service helping students and schools at each stage of repayment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4895" y="3622047"/>
            <a:ext cx="129009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CAREER </a:t>
            </a:r>
            <a:b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</a:br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PURSUIT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39302" y="3622047"/>
            <a:ext cx="108555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FRESH</a:t>
            </a:r>
          </a:p>
          <a:p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GRADS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5149" y="3622046"/>
            <a:ext cx="1953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STRUGGLING </a:t>
            </a:r>
            <a:b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</a:br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BORROWERS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87643" y="3657092"/>
            <a:ext cx="146726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HEALTHY</a:t>
            </a:r>
            <a:b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</a:br>
            <a:r>
              <a:rPr lang="en-US" b="1" spc="300" dirty="0">
                <a:solidFill>
                  <a:srgbClr val="0776A0"/>
                </a:solidFill>
                <a:ea typeface="Poppins SemiBold" charset="0"/>
                <a:cs typeface="Poppins SemiBold" charset="0"/>
              </a:rPr>
              <a:t>REPAYERS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729943" y="4367845"/>
            <a:ext cx="2531824" cy="12482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In-school Proactive Servicing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Income Share Agreements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College Lead Generation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2">
                  <a:lumMod val="25000"/>
                </a:schemeClr>
              </a:solidFill>
              <a:latin typeface="+mn-lt"/>
              <a:ea typeface="Poppins Light" charset="0"/>
              <a:cs typeface="Poppins Light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3524464" y="4389443"/>
            <a:ext cx="2545309" cy="94869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Loan Platform &amp; Alerts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Repayment Calculators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Employment Data Collection</a:t>
            </a: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6235149" y="4378864"/>
            <a:ext cx="2587118" cy="64912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Concierge Advising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Default Aversion/Recovery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8987643" y="4362555"/>
            <a:ext cx="3022081" cy="65970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Unbiased Refinancing Guidance</a:t>
            </a:r>
          </a:p>
          <a:p>
            <a:pPr marL="171450" indent="-171450" algn="l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Poppins Light" charset="0"/>
                <a:cs typeface="Poppins Light" charset="0"/>
              </a:rPr>
              <a:t>Employer Benefits/Contributions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796705" y="5818313"/>
            <a:ext cx="10764570" cy="0"/>
          </a:xfrm>
          <a:prstGeom prst="straightConnector1">
            <a:avLst/>
          </a:prstGeom>
          <a:ln w="38100">
            <a:solidFill>
              <a:srgbClr val="4444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48027" y="5546464"/>
            <a:ext cx="5692669" cy="543698"/>
          </a:xfrm>
          <a:prstGeom prst="rect">
            <a:avLst/>
          </a:prstGeom>
          <a:solidFill>
            <a:srgbClr val="44444D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/>
              <a:t>Concierge-Style Loan Counseling</a:t>
            </a:r>
          </a:p>
        </p:txBody>
      </p:sp>
    </p:spTree>
    <p:extLst>
      <p:ext uri="{BB962C8B-B14F-4D97-AF65-F5344CB8AC3E}">
        <p14:creationId xmlns:p14="http://schemas.microsoft.com/office/powerpoint/2010/main" val="257106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CF03C8-FCD7-4CFC-BB2F-DC1162A7358D}"/>
              </a:ext>
            </a:extLst>
          </p:cNvPr>
          <p:cNvGrpSpPr/>
          <p:nvPr/>
        </p:nvGrpSpPr>
        <p:grpSpPr>
          <a:xfrm>
            <a:off x="4695643" y="1512118"/>
            <a:ext cx="7496357" cy="4926560"/>
            <a:chOff x="4623215" y="1430636"/>
            <a:chExt cx="7496357" cy="4926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1186" y="1430636"/>
              <a:ext cx="7388386" cy="49265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23215" y="1430636"/>
              <a:ext cx="7496357" cy="4926559"/>
            </a:xfrm>
            <a:prstGeom prst="rect">
              <a:avLst/>
            </a:prstGeom>
            <a:gradFill flip="none" rotWithShape="1">
              <a:gsLst>
                <a:gs pos="11000">
                  <a:schemeClr val="bg1"/>
                </a:gs>
                <a:gs pos="29000">
                  <a:srgbClr val="FFFFFF"/>
                </a:gs>
                <a:gs pos="100000">
                  <a:schemeClr val="bg1">
                    <a:alpha val="46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51672" y="136980"/>
            <a:ext cx="11476242" cy="735251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rgbClr val="53585F"/>
                </a:solidFill>
              </a:rPr>
              <a:t>Student Loan Servicing and Default Aversion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672" y="875993"/>
            <a:ext cx="7943711" cy="473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The Industry’s Most Experienced Concierge-Style Advisors</a:t>
            </a: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Served 3.8+ million students avert delinquency and default at 1,250+ campuses in the US</a:t>
            </a: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Proven history of reducing cohort default rate (CDR) through proactive outreach and expediated default recovery methods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Grace/In-school Period Outreach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Current Repayment Outreach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Delinquency and Default Outreach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Counselors quarterback conference calls between servicers and borrowers through priority lines which bypass wait times and improve outcomes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Proprietary skip tracing process ensures counselors contact with the right party and spend less time dialing and more time counseling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Dedicated inbound phone lines and live chat through portal.iontuition.com</a:t>
            </a: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9474F999-BA48-4EF0-BA83-1858A524C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674" y="216442"/>
            <a:ext cx="877654" cy="5763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5AB2B-2ACA-4FA8-822F-A439D3AA2022}"/>
              </a:ext>
            </a:extLst>
          </p:cNvPr>
          <p:cNvSpPr/>
          <p:nvPr/>
        </p:nvSpPr>
        <p:spPr>
          <a:xfrm>
            <a:off x="251672" y="5903146"/>
            <a:ext cx="10490956" cy="53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000066"/>
                </a:solidFill>
                <a:latin typeface="+mj-lt"/>
              </a:rPr>
              <a:t>New for 2022: </a:t>
            </a:r>
            <a:r>
              <a:rPr lang="en-US" sz="1600" b="1" dirty="0">
                <a:solidFill>
                  <a:srgbClr val="000066"/>
                </a:solidFill>
                <a:latin typeface="+mj-lt"/>
              </a:rPr>
              <a:t>Web-to-Lead Generation Service </a:t>
            </a:r>
            <a:r>
              <a:rPr lang="en-US" sz="1600" dirty="0">
                <a:solidFill>
                  <a:srgbClr val="000066"/>
                </a:solidFill>
                <a:latin typeface="+mj-lt"/>
              </a:rPr>
              <a:t>– Use our counseling center so student prospects visiting your school’s web page can connect with a live person and their information can be collected and handed off to your recruitment team</a:t>
            </a:r>
          </a:p>
        </p:txBody>
      </p:sp>
    </p:spTree>
    <p:extLst>
      <p:ext uri="{BB962C8B-B14F-4D97-AF65-F5344CB8AC3E}">
        <p14:creationId xmlns:p14="http://schemas.microsoft.com/office/powerpoint/2010/main" val="21599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solidFill>
                  <a:srgbClr val="53585F"/>
                </a:solidFill>
              </a:rPr>
              <a:t>portal.IonTuition.com – Self-Service Platform</a:t>
            </a:r>
            <a:endParaRPr lang="en-US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5AF77-7A7A-4A6C-8618-C855F85C3C4A}"/>
              </a:ext>
            </a:extLst>
          </p:cNvPr>
          <p:cNvSpPr/>
          <p:nvPr/>
        </p:nvSpPr>
        <p:spPr>
          <a:xfrm>
            <a:off x="251672" y="1023042"/>
            <a:ext cx="8819900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Student Loan Repayment Platform</a:t>
            </a:r>
          </a:p>
          <a:p>
            <a:r>
              <a:rPr lang="en-US" sz="2000" b="1" dirty="0"/>
              <a:t>Borrowers and their families use </a:t>
            </a:r>
            <a:r>
              <a:rPr lang="en-US" sz="2000" b="1" u="sng" dirty="0"/>
              <a:t>portal.iontuition.com </a:t>
            </a:r>
            <a:r>
              <a:rPr lang="en-US" sz="2000" b="1" dirty="0"/>
              <a:t>to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student loan default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Lower monthly payments or save money on interest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 with </a:t>
            </a:r>
            <a:r>
              <a:rPr lang="en-US" dirty="0" err="1"/>
              <a:t>IonTuition</a:t>
            </a:r>
            <a:r>
              <a:rPr lang="en-US" dirty="0"/>
              <a:t> student loan counselors and student loan servicers</a:t>
            </a:r>
          </a:p>
          <a:p>
            <a:endParaRPr lang="en-US" dirty="0"/>
          </a:p>
          <a:p>
            <a:r>
              <a:rPr lang="en-US" sz="2000" b="1" dirty="0"/>
              <a:t>portal.IonTuition.com delivers self-service tools with live counselor support</a:t>
            </a:r>
            <a:r>
              <a:rPr lang="en-US" b="1" dirty="0"/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Track repayment of all Federal and private student loans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Explore repayment options including income-driven plans and refinancing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Receive customized alerts and notifications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br>
              <a:rPr lang="en-US" sz="2400" dirty="0"/>
            </a:br>
            <a:endParaRPr lang="en-US" sz="1400" dirty="0"/>
          </a:p>
        </p:txBody>
      </p:sp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A62659-CBF5-45AB-A665-E318C8DEF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6" r="36733" b="21283"/>
          <a:stretch/>
        </p:blipFill>
        <p:spPr>
          <a:xfrm>
            <a:off x="9660048" y="282480"/>
            <a:ext cx="2280280" cy="417516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1F6DD2-C419-4B89-AD13-9C0018586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54" y="872231"/>
            <a:ext cx="2271464" cy="54726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1140BB2-739E-425E-BE2C-1C05BCF154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472" y="5312362"/>
            <a:ext cx="1155795" cy="2427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489625-5C11-4272-9450-FE15D670FB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584" y="5303805"/>
            <a:ext cx="1052956" cy="218837"/>
          </a:xfrm>
          <a:prstGeom prst="rect">
            <a:avLst/>
          </a:prstGeom>
        </p:spPr>
      </p:pic>
      <p:pic>
        <p:nvPicPr>
          <p:cNvPr id="36" name="Picture 10" descr="Image result for gpc logo">
            <a:extLst>
              <a:ext uri="{FF2B5EF4-FFF2-40B4-BE49-F238E27FC236}">
                <a16:creationId xmlns:a16="http://schemas.microsoft.com/office/drawing/2014/main" id="{0F6C7F3F-DD18-4B35-8D86-3BF27116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688" y="5254521"/>
            <a:ext cx="387256" cy="3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C67E07-B1BD-463D-B0E9-49E8FF863A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762" y="5327506"/>
            <a:ext cx="805819" cy="207751"/>
          </a:xfrm>
          <a:prstGeom prst="rect">
            <a:avLst/>
          </a:prstGeom>
        </p:spPr>
      </p:pic>
      <p:pic>
        <p:nvPicPr>
          <p:cNvPr id="38" name="Picture 2" descr="Hitachi logo and symbol, meaning, history, PNG">
            <a:extLst>
              <a:ext uri="{FF2B5EF4-FFF2-40B4-BE49-F238E27FC236}">
                <a16:creationId xmlns:a16="http://schemas.microsoft.com/office/drawing/2014/main" id="{157BAAF9-F684-4930-B94C-9BCC44208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7943" y="5345294"/>
            <a:ext cx="992384" cy="1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trayer and Capella announce merger amid continuing shake-up of for-profit  college sector">
            <a:extLst>
              <a:ext uri="{FF2B5EF4-FFF2-40B4-BE49-F238E27FC236}">
                <a16:creationId xmlns:a16="http://schemas.microsoft.com/office/drawing/2014/main" id="{077A3433-F88F-4935-B8AC-50ADB0AE5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04"/>
          <a:stretch/>
        </p:blipFill>
        <p:spPr bwMode="auto">
          <a:xfrm>
            <a:off x="3451237" y="5751904"/>
            <a:ext cx="1522584" cy="2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Strayer University - SmartCatalog">
            <a:extLst>
              <a:ext uri="{FF2B5EF4-FFF2-40B4-BE49-F238E27FC236}">
                <a16:creationId xmlns:a16="http://schemas.microsoft.com/office/drawing/2014/main" id="{FF71BBA8-8899-4354-829E-7A49C8F5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668" y="5795155"/>
            <a:ext cx="1197806" cy="2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Ohio State Buckeyes - Wikipedia">
            <a:extLst>
              <a:ext uri="{FF2B5EF4-FFF2-40B4-BE49-F238E27FC236}">
                <a16:creationId xmlns:a16="http://schemas.microsoft.com/office/drawing/2014/main" id="{DD146A32-2C8F-4451-835A-72CEB467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878" y="5610663"/>
            <a:ext cx="559376" cy="5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Keiser University | LinkedIn">
            <a:extLst>
              <a:ext uri="{FF2B5EF4-FFF2-40B4-BE49-F238E27FC236}">
                <a16:creationId xmlns:a16="http://schemas.microsoft.com/office/drawing/2014/main" id="{9978891A-B6A4-49D1-A0A8-16AA9AFDD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1162" y="5665066"/>
            <a:ext cx="981526" cy="4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err="1">
                <a:solidFill>
                  <a:srgbClr val="53585F"/>
                </a:solidFill>
              </a:rPr>
              <a:t>IonISA</a:t>
            </a:r>
            <a:r>
              <a:rPr lang="en-US" spc="300" dirty="0">
                <a:solidFill>
                  <a:srgbClr val="53585F"/>
                </a:solidFill>
              </a:rPr>
              <a:t> – Income Share Agreements </a:t>
            </a:r>
            <a:endParaRPr lang="en-US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5AF77-7A7A-4A6C-8618-C855F85C3C4A}"/>
              </a:ext>
            </a:extLst>
          </p:cNvPr>
          <p:cNvSpPr/>
          <p:nvPr/>
        </p:nvSpPr>
        <p:spPr>
          <a:xfrm>
            <a:off x="251672" y="1023042"/>
            <a:ext cx="8819900" cy="43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First Platform for Employers, Schools, Funders, and Students</a:t>
            </a:r>
          </a:p>
          <a:p>
            <a:r>
              <a:rPr lang="en-US" b="1" dirty="0" err="1"/>
              <a:t>IonTuition</a:t>
            </a:r>
            <a:r>
              <a:rPr lang="en-US" b="1" dirty="0"/>
              <a:t> ISA servicing comprises of…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Bank-based model with compliant origination overseen by Blue Ridge Bank, national regulators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In-school, Grace and In-Repayment Servicing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Breach of contract cure through innovative, loan rehabilitation-like programs </a:t>
            </a:r>
          </a:p>
          <a:p>
            <a:br>
              <a:rPr lang="en-US" sz="2400" dirty="0"/>
            </a:br>
            <a:r>
              <a:rPr lang="en-US" b="1" dirty="0"/>
              <a:t>Students manage their ISA payments alongside their student loan repayment via portal.iontuition.com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Mobile-friendly interface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Instant access to all ISA paperwork and contact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Employment and networking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End-to-end ISA servicing – from origination to completed obligation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60B95D-2C66-45BA-8D4B-C9CCC3F58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24" y="754293"/>
            <a:ext cx="2894799" cy="5507856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2C466036-54D0-4483-A50A-0CE084345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35" y="136980"/>
            <a:ext cx="1794593" cy="6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1F446382-0B67-4BB8-A515-F63623571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4567" y="1427787"/>
            <a:ext cx="6607433" cy="44071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EE8FF96-9E15-4757-B52F-489F89F6DDE3}"/>
              </a:ext>
            </a:extLst>
          </p:cNvPr>
          <p:cNvSpPr/>
          <p:nvPr/>
        </p:nvSpPr>
        <p:spPr>
          <a:xfrm>
            <a:off x="3431264" y="1427787"/>
            <a:ext cx="8754228" cy="4407171"/>
          </a:xfrm>
          <a:prstGeom prst="rect">
            <a:avLst/>
          </a:prstGeom>
          <a:gradFill flip="none" rotWithShape="1">
            <a:gsLst>
              <a:gs pos="11000">
                <a:schemeClr val="bg1"/>
              </a:gs>
              <a:gs pos="29000">
                <a:srgbClr val="FFFFFF"/>
              </a:gs>
              <a:gs pos="100000">
                <a:schemeClr val="bg1">
                  <a:alpha val="4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err="1">
                <a:solidFill>
                  <a:srgbClr val="53585F"/>
                </a:solidFill>
              </a:rPr>
              <a:t>GradSTAT</a:t>
            </a:r>
            <a:r>
              <a:rPr lang="en-US" spc="300" dirty="0">
                <a:solidFill>
                  <a:srgbClr val="53585F"/>
                </a:solidFill>
              </a:rPr>
              <a:t> – Graduate Employment Data</a:t>
            </a:r>
            <a:endParaRPr lang="en-US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5AF77-7A7A-4A6C-8618-C855F85C3C4A}"/>
              </a:ext>
            </a:extLst>
          </p:cNvPr>
          <p:cNvSpPr/>
          <p:nvPr/>
        </p:nvSpPr>
        <p:spPr>
          <a:xfrm>
            <a:off x="251672" y="1023042"/>
            <a:ext cx="8819900" cy="441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Accurate Employment and Salary Data on your Alumni</a:t>
            </a:r>
          </a:p>
          <a:p>
            <a:r>
              <a:rPr lang="en-US" b="1" dirty="0"/>
              <a:t>Colleges use </a:t>
            </a:r>
            <a:r>
              <a:rPr lang="en-US" b="1" dirty="0" err="1"/>
              <a:t>GradSTAT</a:t>
            </a:r>
            <a:r>
              <a:rPr lang="en-US" b="1" dirty="0"/>
              <a:t> to…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Maintain accreditation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Meet regulatory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Support research/program integrity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Promote school success</a:t>
            </a:r>
          </a:p>
          <a:p>
            <a:br>
              <a:rPr lang="en-US" sz="2400" dirty="0"/>
            </a:br>
            <a:r>
              <a:rPr lang="en-US" b="1" dirty="0"/>
              <a:t>Our outreach has the highest response rates in the industry…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Minimum of three phone outreach attempts per week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Email blasts pushing survey completion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Inbound/outbound contact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Receive student-level data instead of aggregated data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D2ABAA3-81E5-47F5-9891-81112A136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20" y="301767"/>
            <a:ext cx="2064208" cy="5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9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err="1">
                <a:solidFill>
                  <a:srgbClr val="53585F"/>
                </a:solidFill>
              </a:rPr>
              <a:t>IonCure</a:t>
            </a:r>
            <a:r>
              <a:rPr lang="en-US" spc="300" dirty="0">
                <a:solidFill>
                  <a:srgbClr val="53585F"/>
                </a:solidFill>
              </a:rPr>
              <a:t> – Default Recovery Service</a:t>
            </a:r>
            <a:endParaRPr lang="en-US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5AF77-7A7A-4A6C-8618-C855F85C3C4A}"/>
              </a:ext>
            </a:extLst>
          </p:cNvPr>
          <p:cNvSpPr/>
          <p:nvPr/>
        </p:nvSpPr>
        <p:spPr>
          <a:xfrm>
            <a:off x="251672" y="1023042"/>
            <a:ext cx="8819900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Recover from Student Loan Default</a:t>
            </a:r>
          </a:p>
          <a:p>
            <a:r>
              <a:rPr lang="en-US" b="1" dirty="0"/>
              <a:t>Borrowers in default use </a:t>
            </a:r>
            <a:r>
              <a:rPr lang="en-US" b="1" dirty="0" err="1"/>
              <a:t>IonCure</a:t>
            </a:r>
            <a:r>
              <a:rPr lang="en-US" b="1" dirty="0"/>
              <a:t> to…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Return to a good-standing loan status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Reinstate their eligibility to borrow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Ensure their rehabilitation is completing correctly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Avoid re-defaulting in the future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b="1" dirty="0"/>
              <a:t>Once again, our counselors prove their worth by…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Managing all paperwork necessary to remove default status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Facilitate communication with servicers and private collection agencies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Track process all the way through and move borrower into a sustainable repayment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br>
              <a:rPr lang="en-US" sz="2400" dirty="0"/>
            </a:br>
            <a:endParaRPr lang="en-US" sz="1400" dirty="0"/>
          </a:p>
        </p:txBody>
      </p:sp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E560EF-0689-4FC3-8D8E-56571A471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91" y="943975"/>
            <a:ext cx="2833120" cy="559354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943274-0BEE-45C1-8367-68B6B1B6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51" y="272936"/>
            <a:ext cx="2125399" cy="4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solidFill>
                  <a:srgbClr val="53585F"/>
                </a:solidFill>
              </a:rPr>
              <a:t>META Teletherapy – Student Wellness Platform</a:t>
            </a:r>
            <a:endParaRPr lang="en-US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5AF77-7A7A-4A6C-8618-C855F85C3C4A}"/>
              </a:ext>
            </a:extLst>
          </p:cNvPr>
          <p:cNvSpPr/>
          <p:nvPr/>
        </p:nvSpPr>
        <p:spPr>
          <a:xfrm>
            <a:off x="251672" y="1023042"/>
            <a:ext cx="6673003" cy="504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b="1" u="sng" spc="300" dirty="0">
                <a:solidFill>
                  <a:srgbClr val="0776A0"/>
                </a:solidFill>
                <a:latin typeface="+mj-lt"/>
              </a:rPr>
              <a:t>Connect students to a marketplace of counselors</a:t>
            </a:r>
          </a:p>
          <a:p>
            <a:r>
              <a:rPr lang="en-US" b="1" dirty="0"/>
              <a:t>Colleges implement META Teletherapy to…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Reduce wait times for counseling sessions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Support out-of-state and online students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Increase access to diverse counselors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Augment their existing counseling center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b="1" dirty="0"/>
              <a:t>Students use META to…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Connect with a counselor of their choice for private, secure session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Receive emotional support all year long, even over breaks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Avoid the stigma of mental illness by using a private option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Receive counseling sessions evenings and weekends </a:t>
            </a:r>
            <a:br>
              <a:rPr lang="en-US" sz="2400" dirty="0"/>
            </a:br>
            <a:endParaRPr lang="en-US" sz="1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523126E-B0DC-49D5-A915-DA474669E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2"/>
          <a:stretch/>
        </p:blipFill>
        <p:spPr>
          <a:xfrm>
            <a:off x="9677399" y="71005"/>
            <a:ext cx="2386211" cy="8672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5C317B-6A5C-4556-8A45-79302E78A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89" y="1462983"/>
            <a:ext cx="5765166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852" y="0"/>
            <a:ext cx="7828148" cy="6791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8823" y="2"/>
            <a:ext cx="8623177" cy="679141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38" y="729689"/>
            <a:ext cx="5015782" cy="575600"/>
          </a:xfrm>
        </p:spPr>
        <p:txBody>
          <a:bodyPr anchor="t">
            <a:normAutofit fontScale="90000"/>
          </a:bodyPr>
          <a:lstStyle/>
          <a:p>
            <a:r>
              <a:rPr lang="en-US" sz="4000" spc="300" dirty="0">
                <a:solidFill>
                  <a:srgbClr val="475362"/>
                </a:solidFill>
              </a:rPr>
              <a:t>Let’s Connect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02638" y="2003531"/>
            <a:ext cx="2870451" cy="410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3585F"/>
                </a:solidFill>
                <a:latin typeface="+mj-lt"/>
              </a:rPr>
              <a:t>Brent Givens</a:t>
            </a:r>
            <a:br>
              <a:rPr lang="en-US" sz="1600" dirty="0">
                <a:solidFill>
                  <a:srgbClr val="53585F"/>
                </a:solidFill>
                <a:latin typeface="+mj-lt"/>
              </a:rPr>
            </a:br>
            <a:r>
              <a:rPr lang="en-US" sz="1400" i="1" dirty="0">
                <a:solidFill>
                  <a:srgbClr val="53585F"/>
                </a:solidFill>
                <a:latin typeface="+mj-lt"/>
              </a:rPr>
              <a:t>Senior Vice President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53585F"/>
                </a:solidFill>
                <a:latin typeface="+mj-lt"/>
              </a:rPr>
              <a:t>847.873.2167</a:t>
            </a:r>
            <a:br>
              <a:rPr lang="en-US" sz="1400" dirty="0">
                <a:solidFill>
                  <a:srgbClr val="53585F"/>
                </a:solidFill>
                <a:latin typeface="+mj-lt"/>
              </a:rPr>
            </a:br>
            <a:r>
              <a:rPr lang="en-US" sz="1400" b="1" dirty="0">
                <a:solidFill>
                  <a:srgbClr val="53585F"/>
                </a:solidFill>
                <a:latin typeface="+mj-lt"/>
                <a:hlinkClick r:id="rId4"/>
              </a:rPr>
              <a:t>BGivens@i-3group.com</a:t>
            </a:r>
            <a:endParaRPr lang="en-US" sz="1400" dirty="0">
              <a:solidFill>
                <a:srgbClr val="53585F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66"/>
              </a:solidFill>
              <a:latin typeface="+mj-lt"/>
            </a:endParaRPr>
          </a:p>
          <a:p>
            <a:endParaRPr lang="en-US" sz="1400" b="1" dirty="0">
              <a:solidFill>
                <a:srgbClr val="000066"/>
              </a:solidFill>
              <a:latin typeface="+mj-lt"/>
            </a:endParaRPr>
          </a:p>
          <a:p>
            <a:endParaRPr lang="en-US" sz="1400" b="1" dirty="0">
              <a:solidFill>
                <a:srgbClr val="000066"/>
              </a:solidFill>
              <a:latin typeface="+mj-lt"/>
            </a:endParaRPr>
          </a:p>
          <a:p>
            <a:endParaRPr lang="en-US" sz="1400" b="1" dirty="0">
              <a:solidFill>
                <a:srgbClr val="000066"/>
              </a:solidFill>
              <a:latin typeface="+mj-lt"/>
            </a:endParaRPr>
          </a:p>
          <a:p>
            <a:endParaRPr lang="en-US" dirty="0">
              <a:solidFill>
                <a:srgbClr val="44444D"/>
              </a:solidFill>
            </a:endParaRPr>
          </a:p>
          <a:p>
            <a:endParaRPr lang="en-US" b="1" dirty="0">
              <a:solidFill>
                <a:srgbClr val="44444D"/>
              </a:solidFill>
            </a:endParaRPr>
          </a:p>
          <a:p>
            <a:endParaRPr lang="en-US" sz="1800" dirty="0">
              <a:solidFill>
                <a:srgbClr val="44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41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prehensive Servicing for Income Share Agreements&amp;quot;&quot;/&gt;&lt;property id=&quot;20307&quot; value=&quot;260&quot;/&gt;&lt;/object&gt;&lt;object type=&quot;3&quot; unique_id=&quot;10004&quot;&gt;&lt;property id=&quot;20148&quot; value=&quot;5&quot;/&gt;&lt;property id=&quot;20300&quot; value=&quot;Slide 2 - &amp;quot;Risks, Rewards, and Interests are Misaligned in the Program&amp;quot;&quot;/&gt;&lt;property id=&quot;20307&quot; value=&quot;330&quot;/&gt;&lt;/object&gt;&lt;object type=&quot;3&quot; unique_id=&quot;10005&quot;&gt;&lt;property id=&quot;20148&quot; value=&quot;5&quot;/&gt;&lt;property id=&quot;20300&quot; value=&quot;Slide 3 - &amp;quot;PiE “Partners in Education”– Radically Re-aligned Higher Education Services&amp;quot;&quot;/&gt;&lt;property id=&quot;20307&quot; value=&quot;331&quot;/&gt;&lt;/object&gt;&lt;object type=&quot;3&quot; unique_id=&quot;10006&quot;&gt;&lt;property id=&quot;20148&quot; value=&quot;5&quot;/&gt;&lt;property id=&quot;20300&quot; value=&quot;Slide 4 - &amp;quot;PiE – Solving the Problem&amp;quot;&quot;/&gt;&lt;property id=&quot;20307&quot; value=&quot;333&quot;/&gt;&lt;/object&gt;&lt;object type=&quot;3&quot; unique_id=&quot;10007&quot;&gt;&lt;property id=&quot;20148&quot; value=&quot;5&quot;/&gt;&lt;property id=&quot;20300&quot; value=&quot;Slide 5 - &amp;quot;PiE Team – Unmatched Experience in Higher Ed Finance Success&amp;quot;&quot;/&gt;&lt;property id=&quot;20307&quot; value=&quot;332&quot;/&gt;&lt;/object&gt;&lt;object type=&quot;3&quot; unique_id=&quot;10008&quot;&gt;&lt;property id=&quot;20148&quot; value=&quot;5&quot;/&gt;&lt;property id=&quot;20300&quot; value=&quot;Slide 6 - &amp;quot;The Numbers Don’t Lie – We’re the Best 3rd Party Loan Servicer&amp;quot;&quot;/&gt;&lt;property id=&quot;20307&quot; value=&quot;334&quot;/&gt;&lt;/object&gt;&lt;object type=&quot;3&quot; unique_id=&quot;10009&quot;&gt;&lt;property id=&quot;20148&quot; value=&quot;5&quot;/&gt;&lt;property id=&quot;20300&quot; value=&quot;Slide 7 - &amp;quot;Improving Ashford Student Financial Wellness since 2014&amp;quot;&quot;/&gt;&lt;property id=&quot;20307&quot; value=&quot;337&quot;/&gt;&lt;/object&gt;&lt;object type=&quot;3&quot; unique_id=&quot;10010&quot;&gt;&lt;property id=&quot;20148&quot; value=&quot;5&quot;/&gt;&lt;property id=&quot;20300&quot; value=&quot;Slide 8 - &amp;quot;ISAManage Benefits from Shared Services within Ceannate&amp;quot;&quot;/&gt;&lt;property id=&quot;20307&quot; value=&quot;323&quot;/&gt;&lt;/object&gt;&lt;object type=&quot;3&quot; unique_id=&quot;10011&quot;&gt;&lt;property id=&quot;20148&quot; value=&quot;5&quot;/&gt;&lt;property id=&quot;20300&quot; value=&quot;Slide 9 - &amp;quot;MentorWorks – ISA Financing + Social Capital&amp;quot;&quot;/&gt;&lt;property id=&quot;20307&quot; value=&quot;338&quot;/&gt;&lt;/object&gt;&lt;object type=&quot;3&quot; unique_id=&quot;10012&quot;&gt;&lt;property id=&quot;20148&quot; value=&quot;5&quot;/&gt;&lt;property id=&quot;20300&quot; value=&quot;Slide 10 - &amp;quot;The i3 Group – ISA Servicing&amp;quot;&quot;/&gt;&lt;property id=&quot;20307&quot; value=&quot;339&quot;/&gt;&lt;/object&gt;&lt;object type=&quot;3&quot; unique_id=&quot;10013&quot;&gt;&lt;property id=&quot;20148&quot; value=&quot;5&quot;/&gt;&lt;property id=&quot;20300&quot; value=&quot;Slide 11 - &amp;quot;IonTuition – Online ISA Repayment Management&amp;quot;&quot;/&gt;&lt;property id=&quot;20307&quot; value=&quot;340&quot;/&gt;&lt;/object&gt;&lt;object type=&quot;3&quot; unique_id=&quot;10014&quot;&gt;&lt;property id=&quot;20148&quot; value=&quot;5&quot;/&gt;&lt;property id=&quot;20300&quot; value=&quot;Slide 12 - &amp;quot;Nelson Mullins – Experts in ISA Regulatory Frameworks &amp;quot;&quot;/&gt;&lt;property id=&quot;20307&quot; value=&quot;341&quot;/&gt;&lt;/object&gt;&lt;object type=&quot;3&quot; unique_id=&quot;10015&quot;&gt;&lt;property id=&quot;20148&quot; value=&quot;5&quot;/&gt;&lt;property id=&quot;20300&quot; value=&quot;Slide 13 - &amp;quot;Student Experience from college to career&amp;quot;&quot;/&gt;&lt;property id=&quot;20307&quot; value=&quot;342&quot;/&gt;&lt;/object&gt;&lt;object type=&quot;3&quot; unique_id=&quot;10016&quot;&gt;&lt;property id=&quot;20148&quot; value=&quot;5&quot;/&gt;&lt;property id=&quot;20300&quot; value=&quot;Slide 14 - &amp;quot;Before School: Choosing an ISA Program&amp;quot;&quot;/&gt;&lt;property id=&quot;20307&quot; value=&quot;345&quot;/&gt;&lt;/object&gt;&lt;object type=&quot;3&quot; unique_id=&quot;10017&quot;&gt;&lt;property id=&quot;20148&quot; value=&quot;5&quot;/&gt;&lt;property id=&quot;20300&quot; value=&quot;Slide 16 - &amp;quot;During School: Qualifying for an Income-Share Agreement&amp;quot;&quot;/&gt;&lt;property id=&quot;20307&quot; value=&quot;346&quot;/&gt;&lt;/object&gt;&lt;object type=&quot;3&quot; unique_id=&quot;10018&quot;&gt;&lt;property id=&quot;20148&quot; value=&quot;5&quot;/&gt;&lt;property id=&quot;20300&quot; value=&quot;Slide 19 - &amp;quot;After School: De-risking ISA investment for schools and supporting student outcomes&amp;quot;&quot;/&gt;&lt;property id=&quot;20307&quot; value=&quot;347&quot;/&gt;&lt;/object&gt;&lt;object type=&quot;3&quot; unique_id=&quot;10019&quot;&gt;&lt;property id=&quot;20148&quot; value=&quot;5&quot;/&gt;&lt;property id=&quot;20300&quot; value=&quot;Slide 20 - &amp;quot;You share the student data, we’ll handle the rest&amp;quot;&quot;/&gt;&lt;property id=&quot;20307&quot; value=&quot;316&quot;/&gt;&lt;/object&gt;&lt;object type=&quot;3&quot; unique_id=&quot;10020&quot;&gt;&lt;property id=&quot;20148&quot; value=&quot;5&quot;/&gt;&lt;property id=&quot;20300&quot; value=&quot;Slide 21 - &amp;quot;Program Slide/Plan Design&amp;quot;&quot;/&gt;&lt;property id=&quot;20307&quot; value=&quot;336&quot;/&gt;&lt;/object&gt;&lt;object type=&quot;3&quot; unique_id=&quot;10021&quot;&gt;&lt;property id=&quot;20148&quot; value=&quot;5&quot;/&gt;&lt;property id=&quot;20300&quot; value=&quot;Slide 22 - &amp;quot;You’re also covered in case of default; Collections Process for ISA:&amp;quot;&quot;/&gt;&lt;property id=&quot;20307&quot; value=&quot;318&quot;/&gt;&lt;/object&gt;&lt;object type=&quot;3&quot; unique_id=&quot;10022&quot;&gt;&lt;property id=&quot;20148&quot; value=&quot;5&quot;/&gt;&lt;property id=&quot;20300&quot; value=&quot;Slide 23 - &amp;quot;PiE’s Compliance Ensures Delivery of Quality in Service and Standards&amp;quot;&quot;/&gt;&lt;property id=&quot;20307&quot; value=&quot;315&quot;/&gt;&lt;/object&gt;&lt;object type=&quot;3&quot; unique_id=&quot;10023&quot;&gt;&lt;property id=&quot;20148&quot; value=&quot;5&quot;/&gt;&lt;property id=&quot;20300&quot; value=&quot;Slide 24 - &amp;quot;Comprehensive Training Program&amp;quot;&quot;/&gt;&lt;property id=&quot;20307&quot; value=&quot;344&quot;/&gt;&lt;/object&gt;&lt;object type=&quot;3&quot; unique_id=&quot;10024&quot;&gt;&lt;property id=&quot;20148&quot; value=&quot;5&quot;/&gt;&lt;property id=&quot;20300&quot; value=&quot;Slide 25 - &amp;quot;Demos&amp;quot;&quot;/&gt;&lt;property id=&quot;20307&quot; value=&quot;335&quot;/&gt;&lt;/object&gt;&lt;object type=&quot;3&quot; unique_id=&quot;10025&quot;&gt;&lt;property id=&quot;20148&quot; value=&quot;5&quot;/&gt;&lt;property id=&quot;20300&quot; value=&quot;Slide 26 - &amp;quot;ISAManage supported by courteous and helpful concierge counseling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ISAManage supported by Education Department/Certified Security Compliance &amp;quot;&quot;/&gt;&lt;property id=&quot;20307&quot; value=&quot;307&quot;/&gt;&lt;/object&gt;&lt;object type=&quot;3&quot; unique_id=&quot;10027&quot;&gt;&lt;property id=&quot;20148&quot; value=&quot;5&quot;/&gt;&lt;property id=&quot;20300&quot; value=&quot;Slide 28 - &amp;quot;No Company Can Match Our Capabilities &amp;amp; Scalability&amp;quot;&quot;/&gt;&lt;property id=&quot;20307&quot; value=&quot;306&quot;/&gt;&lt;/object&gt;&lt;object type=&quot;3&quot; unique_id=&quot;10028&quot;&gt;&lt;property id=&quot;20148&quot; value=&quot;5&quot;/&gt;&lt;property id=&quot;20300&quot; value=&quot;Slide 29 - &amp;quot;Contact&amp;quot;&quot;/&gt;&lt;property id=&quot;20307&quot; value=&quot;293&quot;/&gt;&lt;/object&gt;&lt;object type=&quot;3&quot; unique_id=&quot;10281&quot;&gt;&lt;property id=&quot;20148&quot; value=&quot;5&quot;/&gt;&lt;property id=&quot;20300&quot; value=&quot;Slide 15 - &amp;quot;ISA Program design&amp;quot;&quot;/&gt;&lt;property id=&quot;20307&quot; value=&quot;348&quot;/&gt;&lt;/object&gt;&lt;object type=&quot;3&quot; unique_id=&quot;10282&quot;&gt;&lt;property id=&quot;20148&quot; value=&quot;5&quot;/&gt;&lt;property id=&quot;20300&quot; value=&quot;Slide 17 - &amp;quot;Clear and simple online calculator for students to understand program cost &amp;quot;&quot;/&gt;&lt;property id=&quot;20307&quot; value=&quot;349&quot;/&gt;&lt;/object&gt;&lt;object type=&quot;3&quot; unique_id=&quot;10403&quot;&gt;&lt;property id=&quot;20148&quot; value=&quot;5&quot;/&gt;&lt;property id=&quot;20300&quot; value=&quot;Slide 18&quot;/&gt;&lt;property id=&quot;20307&quot; value=&quot;350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67E9F"/>
      </a:accent1>
      <a:accent2>
        <a:srgbClr val="E39933"/>
      </a:accent2>
      <a:accent3>
        <a:srgbClr val="A5A5A5"/>
      </a:accent3>
      <a:accent4>
        <a:srgbClr val="B3282C"/>
      </a:accent4>
      <a:accent5>
        <a:srgbClr val="3F9A91"/>
      </a:accent5>
      <a:accent6>
        <a:srgbClr val="6C388C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4204</TotalTime>
  <Words>649</Words>
  <Application>Microsoft Office PowerPoint</Application>
  <PresentationFormat>Widescreen</PresentationFormat>
  <Paragraphs>113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Office Theme</vt:lpstr>
      <vt:lpstr>Full Lifecycle Loan Servicing</vt:lpstr>
      <vt:lpstr>Helping Students Succeed for Over 10 Years</vt:lpstr>
      <vt:lpstr>Student Loan Servicing and Default Aversion</vt:lpstr>
      <vt:lpstr>portal.IonTuition.com – Self-Service Platform</vt:lpstr>
      <vt:lpstr>IonISA – Income Share Agreements </vt:lpstr>
      <vt:lpstr>GradSTAT – Graduate Employment Data</vt:lpstr>
      <vt:lpstr>IonCure – Default Recovery Service</vt:lpstr>
      <vt:lpstr>META Teletherapy – Student Wellness Platform</vt:lpstr>
      <vt:lpstr>Let’s 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Jarett Reinwald</dc:creator>
  <cp:lastModifiedBy>Jarett Reinwald</cp:lastModifiedBy>
  <cp:revision>772</cp:revision>
  <dcterms:created xsi:type="dcterms:W3CDTF">2019-06-10T20:04:10Z</dcterms:created>
  <dcterms:modified xsi:type="dcterms:W3CDTF">2021-10-18T19:16:08Z</dcterms:modified>
</cp:coreProperties>
</file>