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6"/>
  </p:notesMasterIdLst>
  <p:sldIdLst>
    <p:sldId id="374" r:id="rId2"/>
    <p:sldId id="357" r:id="rId3"/>
    <p:sldId id="330" r:id="rId4"/>
    <p:sldId id="348" r:id="rId5"/>
    <p:sldId id="376" r:id="rId6"/>
    <p:sldId id="373" r:id="rId7"/>
    <p:sldId id="363" r:id="rId8"/>
    <p:sldId id="349" r:id="rId9"/>
    <p:sldId id="364" r:id="rId10"/>
    <p:sldId id="369" r:id="rId11"/>
    <p:sldId id="367" r:id="rId12"/>
    <p:sldId id="368" r:id="rId13"/>
    <p:sldId id="371" r:id="rId14"/>
    <p:sldId id="372" r:id="rId15"/>
  </p:sldIdLst>
  <p:sldSz cx="12192000" cy="6858000"/>
  <p:notesSz cx="6858000" cy="9144000"/>
  <p:custDataLst>
    <p:tags r:id="rId1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vid Seifert" initials="DS" lastIdx="16" clrIdx="0">
    <p:extLst>
      <p:ext uri="{19B8F6BF-5375-455C-9EA6-DF929625EA0E}">
        <p15:presenceInfo xmlns:p15="http://schemas.microsoft.com/office/powerpoint/2012/main" userId="S-1-5-21-1625185238-382619527-3316312769-12876" providerId="AD"/>
      </p:ext>
    </p:extLst>
  </p:cmAuthor>
  <p:cmAuthor id="2" name="Jarett Reinwald" initials="JR" lastIdx="14" clrIdx="1">
    <p:extLst>
      <p:ext uri="{19B8F6BF-5375-455C-9EA6-DF929625EA0E}">
        <p15:presenceInfo xmlns:p15="http://schemas.microsoft.com/office/powerpoint/2012/main" userId="S-1-5-21-1625185238-382619527-3316312769-12621" providerId="AD"/>
      </p:ext>
    </p:extLst>
  </p:cmAuthor>
  <p:cmAuthor id="3" name="Shann Grewal" initials="SG" lastIdx="5" clrIdx="2">
    <p:extLst>
      <p:ext uri="{19B8F6BF-5375-455C-9EA6-DF929625EA0E}">
        <p15:presenceInfo xmlns:p15="http://schemas.microsoft.com/office/powerpoint/2012/main" userId="S-1-5-21-2975935858-1440460698-1245390762-1256" providerId="AD"/>
      </p:ext>
    </p:extLst>
  </p:cmAuthor>
  <p:cmAuthor id="4" name="Krishnan, Karthik" initials="KK" lastIdx="14" clrIdx="3">
    <p:extLst>
      <p:ext uri="{19B8F6BF-5375-455C-9EA6-DF929625EA0E}">
        <p15:presenceInfo xmlns:p15="http://schemas.microsoft.com/office/powerpoint/2012/main" userId="S-1-5-21-1943626232-73408435-122644288-44548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F4F4"/>
    <a:srgbClr val="0776A0"/>
    <a:srgbClr val="53585F"/>
    <a:srgbClr val="FF7700"/>
    <a:srgbClr val="FFFFFF"/>
    <a:srgbClr val="0A00B9"/>
    <a:srgbClr val="74578D"/>
    <a:srgbClr val="621B4B"/>
    <a:srgbClr val="FF7900"/>
    <a:srgbClr val="3F9A9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411" autoAdjust="0"/>
    <p:restoredTop sz="96203" autoAdjust="0"/>
  </p:normalViewPr>
  <p:slideViewPr>
    <p:cSldViewPr snapToGrid="0">
      <p:cViewPr varScale="1">
        <p:scale>
          <a:sx n="68" d="100"/>
          <a:sy n="68" d="100"/>
        </p:scale>
        <p:origin x="40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8B8DC2F-993C-4B69-8BA9-89F510583DB2}" type="doc">
      <dgm:prSet loTypeId="urn:microsoft.com/office/officeart/2005/8/layout/cycle8" loCatId="cycle" qsTypeId="urn:microsoft.com/office/officeart/2005/8/quickstyle/simple1" qsCatId="simple" csTypeId="urn:microsoft.com/office/officeart/2005/8/colors/accent1_2" csCatId="accent1" phldr="1"/>
      <dgm:spPr/>
    </dgm:pt>
    <dgm:pt modelId="{3894745E-8E03-4B3B-8D82-8BB1E6848F01}">
      <dgm:prSet phldrT="[Text]"/>
      <dgm:spPr>
        <a:solidFill>
          <a:srgbClr val="0776A0"/>
        </a:solidFill>
      </dgm:spPr>
      <dgm:t>
        <a:bodyPr/>
        <a:lstStyle/>
        <a:p>
          <a:r>
            <a:rPr lang="en-US" dirty="0"/>
            <a:t>Risk Assessment</a:t>
          </a:r>
        </a:p>
      </dgm:t>
    </dgm:pt>
    <dgm:pt modelId="{39627642-871D-48FC-8615-B8AF75F25653}" type="parTrans" cxnId="{04C89247-37D7-4749-B8C8-0E9C21AD67C4}">
      <dgm:prSet/>
      <dgm:spPr/>
      <dgm:t>
        <a:bodyPr/>
        <a:lstStyle/>
        <a:p>
          <a:endParaRPr lang="en-US"/>
        </a:p>
      </dgm:t>
    </dgm:pt>
    <dgm:pt modelId="{87C46619-F3E1-41F2-A78C-24A4EFD9C25C}" type="sibTrans" cxnId="{04C89247-37D7-4749-B8C8-0E9C21AD67C4}">
      <dgm:prSet/>
      <dgm:spPr/>
      <dgm:t>
        <a:bodyPr/>
        <a:lstStyle/>
        <a:p>
          <a:endParaRPr lang="en-US"/>
        </a:p>
      </dgm:t>
    </dgm:pt>
    <dgm:pt modelId="{A84786D2-91ED-4662-A9FD-448D9CCDA45C}">
      <dgm:prSet phldrT="[Text]"/>
      <dgm:spPr>
        <a:solidFill>
          <a:srgbClr val="0776A0"/>
        </a:solidFill>
      </dgm:spPr>
      <dgm:t>
        <a:bodyPr/>
        <a:lstStyle/>
        <a:p>
          <a:r>
            <a:rPr lang="en-US" dirty="0"/>
            <a:t>Compliance Training</a:t>
          </a:r>
        </a:p>
      </dgm:t>
    </dgm:pt>
    <dgm:pt modelId="{98BA1005-EE07-4D97-B595-4BF5975E22B2}" type="parTrans" cxnId="{98FCB4AD-6D83-46E0-B49D-F29AE25FAE8A}">
      <dgm:prSet/>
      <dgm:spPr/>
      <dgm:t>
        <a:bodyPr/>
        <a:lstStyle/>
        <a:p>
          <a:endParaRPr lang="en-US"/>
        </a:p>
      </dgm:t>
    </dgm:pt>
    <dgm:pt modelId="{F5B1FA33-4200-48E9-9F70-34B00CA1D6D9}" type="sibTrans" cxnId="{98FCB4AD-6D83-46E0-B49D-F29AE25FAE8A}">
      <dgm:prSet/>
      <dgm:spPr/>
      <dgm:t>
        <a:bodyPr/>
        <a:lstStyle/>
        <a:p>
          <a:endParaRPr lang="en-US"/>
        </a:p>
      </dgm:t>
    </dgm:pt>
    <dgm:pt modelId="{E15C1B01-9847-4B42-B0BF-2777ED88A7E1}">
      <dgm:prSet phldrT="[Text]"/>
      <dgm:spPr>
        <a:solidFill>
          <a:srgbClr val="0776A0"/>
        </a:solidFill>
      </dgm:spPr>
      <dgm:t>
        <a:bodyPr/>
        <a:lstStyle/>
        <a:p>
          <a:r>
            <a:rPr lang="en-US" dirty="0"/>
            <a:t>Compliance Oversight</a:t>
          </a:r>
        </a:p>
      </dgm:t>
    </dgm:pt>
    <dgm:pt modelId="{2286686B-C46E-4269-BFF5-56A42679B596}" type="parTrans" cxnId="{0E640285-4681-4506-9905-1C427B6DEDD9}">
      <dgm:prSet/>
      <dgm:spPr/>
      <dgm:t>
        <a:bodyPr/>
        <a:lstStyle/>
        <a:p>
          <a:endParaRPr lang="en-US"/>
        </a:p>
      </dgm:t>
    </dgm:pt>
    <dgm:pt modelId="{53DFC689-8709-491F-9EBD-10023D1C5E88}" type="sibTrans" cxnId="{0E640285-4681-4506-9905-1C427B6DEDD9}">
      <dgm:prSet/>
      <dgm:spPr/>
      <dgm:t>
        <a:bodyPr/>
        <a:lstStyle/>
        <a:p>
          <a:endParaRPr lang="en-US"/>
        </a:p>
      </dgm:t>
    </dgm:pt>
    <dgm:pt modelId="{494A3A05-D860-49DF-8420-CC4568CD31FE}" type="pres">
      <dgm:prSet presAssocID="{D8B8DC2F-993C-4B69-8BA9-89F510583DB2}" presName="compositeShape" presStyleCnt="0">
        <dgm:presLayoutVars>
          <dgm:chMax val="7"/>
          <dgm:dir/>
          <dgm:resizeHandles val="exact"/>
        </dgm:presLayoutVars>
      </dgm:prSet>
      <dgm:spPr/>
    </dgm:pt>
    <dgm:pt modelId="{B70F8634-1741-4B0C-8AF5-53F05C8E50B5}" type="pres">
      <dgm:prSet presAssocID="{D8B8DC2F-993C-4B69-8BA9-89F510583DB2}" presName="wedge1" presStyleLbl="node1" presStyleIdx="0" presStyleCnt="3"/>
      <dgm:spPr/>
      <dgm:t>
        <a:bodyPr/>
        <a:lstStyle/>
        <a:p>
          <a:endParaRPr lang="en-US"/>
        </a:p>
      </dgm:t>
    </dgm:pt>
    <dgm:pt modelId="{A7ADFC52-C022-450C-B99B-C5E31579A713}" type="pres">
      <dgm:prSet presAssocID="{D8B8DC2F-993C-4B69-8BA9-89F510583DB2}" presName="dummy1a" presStyleCnt="0"/>
      <dgm:spPr/>
    </dgm:pt>
    <dgm:pt modelId="{C9CD8FEF-D79F-45C4-B22B-C75BF444BCF3}" type="pres">
      <dgm:prSet presAssocID="{D8B8DC2F-993C-4B69-8BA9-89F510583DB2}" presName="dummy1b" presStyleCnt="0"/>
      <dgm:spPr/>
    </dgm:pt>
    <dgm:pt modelId="{3058040A-7AE2-4B4A-A04F-48673A416C14}" type="pres">
      <dgm:prSet presAssocID="{D8B8DC2F-993C-4B69-8BA9-89F510583DB2}" presName="wedge1Tx" presStyleLbl="node1" presStyleIdx="0" presStyleCnt="3">
        <dgm:presLayoutVars>
          <dgm:chMax val="0"/>
          <dgm:chPref val="0"/>
          <dgm:bulletEnabled val="1"/>
        </dgm:presLayoutVars>
      </dgm:prSet>
      <dgm:spPr/>
      <dgm:t>
        <a:bodyPr/>
        <a:lstStyle/>
        <a:p>
          <a:endParaRPr lang="en-US"/>
        </a:p>
      </dgm:t>
    </dgm:pt>
    <dgm:pt modelId="{98648BF8-C6C2-4FBB-9B6B-AA61B04EE7A2}" type="pres">
      <dgm:prSet presAssocID="{D8B8DC2F-993C-4B69-8BA9-89F510583DB2}" presName="wedge2" presStyleLbl="node1" presStyleIdx="1" presStyleCnt="3"/>
      <dgm:spPr/>
      <dgm:t>
        <a:bodyPr/>
        <a:lstStyle/>
        <a:p>
          <a:endParaRPr lang="en-US"/>
        </a:p>
      </dgm:t>
    </dgm:pt>
    <dgm:pt modelId="{F21ABA3A-B864-48AA-9C61-B128D17D5020}" type="pres">
      <dgm:prSet presAssocID="{D8B8DC2F-993C-4B69-8BA9-89F510583DB2}" presName="dummy2a" presStyleCnt="0"/>
      <dgm:spPr/>
    </dgm:pt>
    <dgm:pt modelId="{87922ECE-2882-448E-86C4-4B2783C06B82}" type="pres">
      <dgm:prSet presAssocID="{D8B8DC2F-993C-4B69-8BA9-89F510583DB2}" presName="dummy2b" presStyleCnt="0"/>
      <dgm:spPr/>
    </dgm:pt>
    <dgm:pt modelId="{B0D203A9-71C5-4649-BA7E-7EDF7585B4F2}" type="pres">
      <dgm:prSet presAssocID="{D8B8DC2F-993C-4B69-8BA9-89F510583DB2}" presName="wedge2Tx" presStyleLbl="node1" presStyleIdx="1" presStyleCnt="3">
        <dgm:presLayoutVars>
          <dgm:chMax val="0"/>
          <dgm:chPref val="0"/>
          <dgm:bulletEnabled val="1"/>
        </dgm:presLayoutVars>
      </dgm:prSet>
      <dgm:spPr/>
      <dgm:t>
        <a:bodyPr/>
        <a:lstStyle/>
        <a:p>
          <a:endParaRPr lang="en-US"/>
        </a:p>
      </dgm:t>
    </dgm:pt>
    <dgm:pt modelId="{132E0E50-9D3B-4C90-A3ED-E45D79FE80B3}" type="pres">
      <dgm:prSet presAssocID="{D8B8DC2F-993C-4B69-8BA9-89F510583DB2}" presName="wedge3" presStyleLbl="node1" presStyleIdx="2" presStyleCnt="3"/>
      <dgm:spPr/>
      <dgm:t>
        <a:bodyPr/>
        <a:lstStyle/>
        <a:p>
          <a:endParaRPr lang="en-US"/>
        </a:p>
      </dgm:t>
    </dgm:pt>
    <dgm:pt modelId="{889BEC71-860D-45BF-AFF5-0C93463E591F}" type="pres">
      <dgm:prSet presAssocID="{D8B8DC2F-993C-4B69-8BA9-89F510583DB2}" presName="dummy3a" presStyleCnt="0"/>
      <dgm:spPr/>
    </dgm:pt>
    <dgm:pt modelId="{F81297F0-0CF2-4871-A3D4-CEEDCFEF545F}" type="pres">
      <dgm:prSet presAssocID="{D8B8DC2F-993C-4B69-8BA9-89F510583DB2}" presName="dummy3b" presStyleCnt="0"/>
      <dgm:spPr/>
    </dgm:pt>
    <dgm:pt modelId="{3B8FDAF3-B972-4EAE-8158-D64AFE39552B}" type="pres">
      <dgm:prSet presAssocID="{D8B8DC2F-993C-4B69-8BA9-89F510583DB2}" presName="wedge3Tx" presStyleLbl="node1" presStyleIdx="2" presStyleCnt="3">
        <dgm:presLayoutVars>
          <dgm:chMax val="0"/>
          <dgm:chPref val="0"/>
          <dgm:bulletEnabled val="1"/>
        </dgm:presLayoutVars>
      </dgm:prSet>
      <dgm:spPr/>
      <dgm:t>
        <a:bodyPr/>
        <a:lstStyle/>
        <a:p>
          <a:endParaRPr lang="en-US"/>
        </a:p>
      </dgm:t>
    </dgm:pt>
    <dgm:pt modelId="{AA35201D-C834-4F5D-ACCE-061F4711C16E}" type="pres">
      <dgm:prSet presAssocID="{87C46619-F3E1-41F2-A78C-24A4EFD9C25C}" presName="arrowWedge1" presStyleLbl="fgSibTrans2D1" presStyleIdx="0" presStyleCnt="3"/>
      <dgm:spPr>
        <a:solidFill>
          <a:srgbClr val="53585F"/>
        </a:solidFill>
      </dgm:spPr>
    </dgm:pt>
    <dgm:pt modelId="{E48C15E8-9F45-4384-A93C-BB81291B1185}" type="pres">
      <dgm:prSet presAssocID="{F5B1FA33-4200-48E9-9F70-34B00CA1D6D9}" presName="arrowWedge2" presStyleLbl="fgSibTrans2D1" presStyleIdx="1" presStyleCnt="3"/>
      <dgm:spPr>
        <a:solidFill>
          <a:srgbClr val="53585F"/>
        </a:solidFill>
      </dgm:spPr>
    </dgm:pt>
    <dgm:pt modelId="{26A0E321-8058-4E96-B493-1111356923EC}" type="pres">
      <dgm:prSet presAssocID="{53DFC689-8709-491F-9EBD-10023D1C5E88}" presName="arrowWedge3" presStyleLbl="fgSibTrans2D1" presStyleIdx="2" presStyleCnt="3"/>
      <dgm:spPr>
        <a:solidFill>
          <a:srgbClr val="53585F"/>
        </a:solidFill>
      </dgm:spPr>
    </dgm:pt>
  </dgm:ptLst>
  <dgm:cxnLst>
    <dgm:cxn modelId="{DECF845F-4FA5-4FCB-90C2-26B721C6FB2B}" type="presOf" srcId="{A84786D2-91ED-4662-A9FD-448D9CCDA45C}" destId="{98648BF8-C6C2-4FBB-9B6B-AA61B04EE7A2}" srcOrd="0" destOrd="0" presId="urn:microsoft.com/office/officeart/2005/8/layout/cycle8"/>
    <dgm:cxn modelId="{365F7750-202A-4D8D-A16B-5ADC51B9A4D1}" type="presOf" srcId="{E15C1B01-9847-4B42-B0BF-2777ED88A7E1}" destId="{3B8FDAF3-B972-4EAE-8158-D64AFE39552B}" srcOrd="1" destOrd="0" presId="urn:microsoft.com/office/officeart/2005/8/layout/cycle8"/>
    <dgm:cxn modelId="{1F377434-EFD5-47FB-B862-4E36D1D4C1D9}" type="presOf" srcId="{A84786D2-91ED-4662-A9FD-448D9CCDA45C}" destId="{B0D203A9-71C5-4649-BA7E-7EDF7585B4F2}" srcOrd="1" destOrd="0" presId="urn:microsoft.com/office/officeart/2005/8/layout/cycle8"/>
    <dgm:cxn modelId="{BD055452-FDE7-477F-8618-C5BECBF2B4FD}" type="presOf" srcId="{3894745E-8E03-4B3B-8D82-8BB1E6848F01}" destId="{3058040A-7AE2-4B4A-A04F-48673A416C14}" srcOrd="1" destOrd="0" presId="urn:microsoft.com/office/officeart/2005/8/layout/cycle8"/>
    <dgm:cxn modelId="{0E640285-4681-4506-9905-1C427B6DEDD9}" srcId="{D8B8DC2F-993C-4B69-8BA9-89F510583DB2}" destId="{E15C1B01-9847-4B42-B0BF-2777ED88A7E1}" srcOrd="2" destOrd="0" parTransId="{2286686B-C46E-4269-BFF5-56A42679B596}" sibTransId="{53DFC689-8709-491F-9EBD-10023D1C5E88}"/>
    <dgm:cxn modelId="{04C89247-37D7-4749-B8C8-0E9C21AD67C4}" srcId="{D8B8DC2F-993C-4B69-8BA9-89F510583DB2}" destId="{3894745E-8E03-4B3B-8D82-8BB1E6848F01}" srcOrd="0" destOrd="0" parTransId="{39627642-871D-48FC-8615-B8AF75F25653}" sibTransId="{87C46619-F3E1-41F2-A78C-24A4EFD9C25C}"/>
    <dgm:cxn modelId="{4BC9DAB1-89C6-48B1-8832-EE701228A1A8}" type="presOf" srcId="{D8B8DC2F-993C-4B69-8BA9-89F510583DB2}" destId="{494A3A05-D860-49DF-8420-CC4568CD31FE}" srcOrd="0" destOrd="0" presId="urn:microsoft.com/office/officeart/2005/8/layout/cycle8"/>
    <dgm:cxn modelId="{98FCB4AD-6D83-46E0-B49D-F29AE25FAE8A}" srcId="{D8B8DC2F-993C-4B69-8BA9-89F510583DB2}" destId="{A84786D2-91ED-4662-A9FD-448D9CCDA45C}" srcOrd="1" destOrd="0" parTransId="{98BA1005-EE07-4D97-B595-4BF5975E22B2}" sibTransId="{F5B1FA33-4200-48E9-9F70-34B00CA1D6D9}"/>
    <dgm:cxn modelId="{0366842E-851E-497C-AD66-58B861F70FDB}" type="presOf" srcId="{3894745E-8E03-4B3B-8D82-8BB1E6848F01}" destId="{B70F8634-1741-4B0C-8AF5-53F05C8E50B5}" srcOrd="0" destOrd="0" presId="urn:microsoft.com/office/officeart/2005/8/layout/cycle8"/>
    <dgm:cxn modelId="{5D043A44-AC7A-4970-983F-6FF86D76C45C}" type="presOf" srcId="{E15C1B01-9847-4B42-B0BF-2777ED88A7E1}" destId="{132E0E50-9D3B-4C90-A3ED-E45D79FE80B3}" srcOrd="0" destOrd="0" presId="urn:microsoft.com/office/officeart/2005/8/layout/cycle8"/>
    <dgm:cxn modelId="{E8F234DE-8D19-4770-879D-4D667C4315B8}" type="presParOf" srcId="{494A3A05-D860-49DF-8420-CC4568CD31FE}" destId="{B70F8634-1741-4B0C-8AF5-53F05C8E50B5}" srcOrd="0" destOrd="0" presId="urn:microsoft.com/office/officeart/2005/8/layout/cycle8"/>
    <dgm:cxn modelId="{FE530611-0538-43BD-8701-0C69ABFF0779}" type="presParOf" srcId="{494A3A05-D860-49DF-8420-CC4568CD31FE}" destId="{A7ADFC52-C022-450C-B99B-C5E31579A713}" srcOrd="1" destOrd="0" presId="urn:microsoft.com/office/officeart/2005/8/layout/cycle8"/>
    <dgm:cxn modelId="{C35740FA-E5D7-44F2-8979-9177892F4B5B}" type="presParOf" srcId="{494A3A05-D860-49DF-8420-CC4568CD31FE}" destId="{C9CD8FEF-D79F-45C4-B22B-C75BF444BCF3}" srcOrd="2" destOrd="0" presId="urn:microsoft.com/office/officeart/2005/8/layout/cycle8"/>
    <dgm:cxn modelId="{B334657F-2E02-417E-9D28-C3419FDBE916}" type="presParOf" srcId="{494A3A05-D860-49DF-8420-CC4568CD31FE}" destId="{3058040A-7AE2-4B4A-A04F-48673A416C14}" srcOrd="3" destOrd="0" presId="urn:microsoft.com/office/officeart/2005/8/layout/cycle8"/>
    <dgm:cxn modelId="{327234AF-C653-4138-A859-3538F8BCC4A1}" type="presParOf" srcId="{494A3A05-D860-49DF-8420-CC4568CD31FE}" destId="{98648BF8-C6C2-4FBB-9B6B-AA61B04EE7A2}" srcOrd="4" destOrd="0" presId="urn:microsoft.com/office/officeart/2005/8/layout/cycle8"/>
    <dgm:cxn modelId="{D9CCCB95-2AC3-498D-A87A-25522D7573DC}" type="presParOf" srcId="{494A3A05-D860-49DF-8420-CC4568CD31FE}" destId="{F21ABA3A-B864-48AA-9C61-B128D17D5020}" srcOrd="5" destOrd="0" presId="urn:microsoft.com/office/officeart/2005/8/layout/cycle8"/>
    <dgm:cxn modelId="{FA9F5048-FAD8-4B73-BA73-3D7F35D11A98}" type="presParOf" srcId="{494A3A05-D860-49DF-8420-CC4568CD31FE}" destId="{87922ECE-2882-448E-86C4-4B2783C06B82}" srcOrd="6" destOrd="0" presId="urn:microsoft.com/office/officeart/2005/8/layout/cycle8"/>
    <dgm:cxn modelId="{70F61BD8-6924-473F-9D92-696540104A92}" type="presParOf" srcId="{494A3A05-D860-49DF-8420-CC4568CD31FE}" destId="{B0D203A9-71C5-4649-BA7E-7EDF7585B4F2}" srcOrd="7" destOrd="0" presId="urn:microsoft.com/office/officeart/2005/8/layout/cycle8"/>
    <dgm:cxn modelId="{6E0B179E-30AC-4A64-A8A9-E5B94B42032F}" type="presParOf" srcId="{494A3A05-D860-49DF-8420-CC4568CD31FE}" destId="{132E0E50-9D3B-4C90-A3ED-E45D79FE80B3}" srcOrd="8" destOrd="0" presId="urn:microsoft.com/office/officeart/2005/8/layout/cycle8"/>
    <dgm:cxn modelId="{C1E408EA-1AD7-43B7-9DFE-C10CF18E0184}" type="presParOf" srcId="{494A3A05-D860-49DF-8420-CC4568CD31FE}" destId="{889BEC71-860D-45BF-AFF5-0C93463E591F}" srcOrd="9" destOrd="0" presId="urn:microsoft.com/office/officeart/2005/8/layout/cycle8"/>
    <dgm:cxn modelId="{ECEB8C2B-2D39-4F46-81E7-FC1A6980D38A}" type="presParOf" srcId="{494A3A05-D860-49DF-8420-CC4568CD31FE}" destId="{F81297F0-0CF2-4871-A3D4-CEEDCFEF545F}" srcOrd="10" destOrd="0" presId="urn:microsoft.com/office/officeart/2005/8/layout/cycle8"/>
    <dgm:cxn modelId="{AFDF41F8-0E7F-4509-A19A-C6C9791E62A9}" type="presParOf" srcId="{494A3A05-D860-49DF-8420-CC4568CD31FE}" destId="{3B8FDAF3-B972-4EAE-8158-D64AFE39552B}" srcOrd="11" destOrd="0" presId="urn:microsoft.com/office/officeart/2005/8/layout/cycle8"/>
    <dgm:cxn modelId="{453A9F49-45A5-4662-96B0-E4F79B41310F}" type="presParOf" srcId="{494A3A05-D860-49DF-8420-CC4568CD31FE}" destId="{AA35201D-C834-4F5D-ACCE-061F4711C16E}" srcOrd="12" destOrd="0" presId="urn:microsoft.com/office/officeart/2005/8/layout/cycle8"/>
    <dgm:cxn modelId="{FBF3E930-CBCE-4D6B-A51C-DB1A0FD2F65B}" type="presParOf" srcId="{494A3A05-D860-49DF-8420-CC4568CD31FE}" destId="{E48C15E8-9F45-4384-A93C-BB81291B1185}" srcOrd="13" destOrd="0" presId="urn:microsoft.com/office/officeart/2005/8/layout/cycle8"/>
    <dgm:cxn modelId="{19B3E2DC-2370-4E45-8FA6-611D6ECFA96A}" type="presParOf" srcId="{494A3A05-D860-49DF-8420-CC4568CD31FE}" destId="{26A0E321-8058-4E96-B493-1111356923EC}" srcOrd="1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0F8634-1741-4B0C-8AF5-53F05C8E50B5}">
      <dsp:nvSpPr>
        <dsp:cNvPr id="0" name=""/>
        <dsp:cNvSpPr/>
      </dsp:nvSpPr>
      <dsp:spPr>
        <a:xfrm>
          <a:off x="327258" y="286293"/>
          <a:ext cx="2825256" cy="2825256"/>
        </a:xfrm>
        <a:prstGeom prst="pie">
          <a:avLst>
            <a:gd name="adj1" fmla="val 16200000"/>
            <a:gd name="adj2" fmla="val 1800000"/>
          </a:avLst>
        </a:prstGeom>
        <a:solidFill>
          <a:srgbClr val="0776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a:t>Risk Assessment</a:t>
          </a:r>
        </a:p>
      </dsp:txBody>
      <dsp:txXfrm>
        <a:off x="1816236" y="884978"/>
        <a:ext cx="1009020" cy="840850"/>
      </dsp:txXfrm>
    </dsp:sp>
    <dsp:sp modelId="{98648BF8-C6C2-4FBB-9B6B-AA61B04EE7A2}">
      <dsp:nvSpPr>
        <dsp:cNvPr id="0" name=""/>
        <dsp:cNvSpPr/>
      </dsp:nvSpPr>
      <dsp:spPr>
        <a:xfrm>
          <a:off x="269072" y="387195"/>
          <a:ext cx="2825256" cy="2825256"/>
        </a:xfrm>
        <a:prstGeom prst="pie">
          <a:avLst>
            <a:gd name="adj1" fmla="val 1800000"/>
            <a:gd name="adj2" fmla="val 9000000"/>
          </a:avLst>
        </a:prstGeom>
        <a:solidFill>
          <a:srgbClr val="0776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a:t>Compliance Training</a:t>
          </a:r>
        </a:p>
      </dsp:txBody>
      <dsp:txXfrm>
        <a:off x="941752" y="2220249"/>
        <a:ext cx="1513530" cy="739948"/>
      </dsp:txXfrm>
    </dsp:sp>
    <dsp:sp modelId="{132E0E50-9D3B-4C90-A3ED-E45D79FE80B3}">
      <dsp:nvSpPr>
        <dsp:cNvPr id="0" name=""/>
        <dsp:cNvSpPr/>
      </dsp:nvSpPr>
      <dsp:spPr>
        <a:xfrm>
          <a:off x="210885" y="286293"/>
          <a:ext cx="2825256" cy="2825256"/>
        </a:xfrm>
        <a:prstGeom prst="pie">
          <a:avLst>
            <a:gd name="adj1" fmla="val 9000000"/>
            <a:gd name="adj2" fmla="val 16200000"/>
          </a:avLst>
        </a:prstGeom>
        <a:solidFill>
          <a:srgbClr val="0776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a:t>Compliance Oversight</a:t>
          </a:r>
        </a:p>
      </dsp:txBody>
      <dsp:txXfrm>
        <a:off x="538144" y="884978"/>
        <a:ext cx="1009020" cy="840850"/>
      </dsp:txXfrm>
    </dsp:sp>
    <dsp:sp modelId="{AA35201D-C834-4F5D-ACCE-061F4711C16E}">
      <dsp:nvSpPr>
        <dsp:cNvPr id="0" name=""/>
        <dsp:cNvSpPr/>
      </dsp:nvSpPr>
      <dsp:spPr>
        <a:xfrm>
          <a:off x="152595" y="111396"/>
          <a:ext cx="3175050" cy="3175050"/>
        </a:xfrm>
        <a:prstGeom prst="circularArrow">
          <a:avLst>
            <a:gd name="adj1" fmla="val 5085"/>
            <a:gd name="adj2" fmla="val 327528"/>
            <a:gd name="adj3" fmla="val 1472472"/>
            <a:gd name="adj4" fmla="val 16199432"/>
            <a:gd name="adj5" fmla="val 5932"/>
          </a:avLst>
        </a:prstGeom>
        <a:solidFill>
          <a:srgbClr val="53585F"/>
        </a:solidFill>
        <a:ln>
          <a:noFill/>
        </a:ln>
        <a:effectLst/>
      </dsp:spPr>
      <dsp:style>
        <a:lnRef idx="0">
          <a:scrgbClr r="0" g="0" b="0"/>
        </a:lnRef>
        <a:fillRef idx="1">
          <a:scrgbClr r="0" g="0" b="0"/>
        </a:fillRef>
        <a:effectRef idx="0">
          <a:scrgbClr r="0" g="0" b="0"/>
        </a:effectRef>
        <a:fontRef idx="minor">
          <a:schemeClr val="lt1"/>
        </a:fontRef>
      </dsp:style>
    </dsp:sp>
    <dsp:sp modelId="{E48C15E8-9F45-4384-A93C-BB81291B1185}">
      <dsp:nvSpPr>
        <dsp:cNvPr id="0" name=""/>
        <dsp:cNvSpPr/>
      </dsp:nvSpPr>
      <dsp:spPr>
        <a:xfrm>
          <a:off x="94175" y="212120"/>
          <a:ext cx="3175050" cy="3175050"/>
        </a:xfrm>
        <a:prstGeom prst="circularArrow">
          <a:avLst>
            <a:gd name="adj1" fmla="val 5085"/>
            <a:gd name="adj2" fmla="val 327528"/>
            <a:gd name="adj3" fmla="val 8671970"/>
            <a:gd name="adj4" fmla="val 1800502"/>
            <a:gd name="adj5" fmla="val 5932"/>
          </a:avLst>
        </a:prstGeom>
        <a:solidFill>
          <a:srgbClr val="53585F"/>
        </a:solidFill>
        <a:ln>
          <a:noFill/>
        </a:ln>
        <a:effectLst/>
      </dsp:spPr>
      <dsp:style>
        <a:lnRef idx="0">
          <a:scrgbClr r="0" g="0" b="0"/>
        </a:lnRef>
        <a:fillRef idx="1">
          <a:scrgbClr r="0" g="0" b="0"/>
        </a:fillRef>
        <a:effectRef idx="0">
          <a:scrgbClr r="0" g="0" b="0"/>
        </a:effectRef>
        <a:fontRef idx="minor">
          <a:schemeClr val="lt1"/>
        </a:fontRef>
      </dsp:style>
    </dsp:sp>
    <dsp:sp modelId="{26A0E321-8058-4E96-B493-1111356923EC}">
      <dsp:nvSpPr>
        <dsp:cNvPr id="0" name=""/>
        <dsp:cNvSpPr/>
      </dsp:nvSpPr>
      <dsp:spPr>
        <a:xfrm>
          <a:off x="35755" y="111396"/>
          <a:ext cx="3175050" cy="3175050"/>
        </a:xfrm>
        <a:prstGeom prst="circularArrow">
          <a:avLst>
            <a:gd name="adj1" fmla="val 5085"/>
            <a:gd name="adj2" fmla="val 327528"/>
            <a:gd name="adj3" fmla="val 15873039"/>
            <a:gd name="adj4" fmla="val 9000000"/>
            <a:gd name="adj5" fmla="val 5932"/>
          </a:avLst>
        </a:prstGeom>
        <a:solidFill>
          <a:srgbClr val="53585F"/>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3D16CA-4202-48E3-A592-3A0D0D7A0F32}" type="datetimeFigureOut">
              <a:rPr lang="en-US" smtClean="0"/>
              <a:t>8/3/2021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80BD30-5B88-4569-A075-B8381B3A7818}" type="slidenum">
              <a:rPr lang="en-US" smtClean="0"/>
              <a:t>‹#›</a:t>
            </a:fld>
            <a:endParaRPr lang="en-US" dirty="0"/>
          </a:p>
        </p:txBody>
      </p:sp>
    </p:spTree>
    <p:extLst>
      <p:ext uri="{BB962C8B-B14F-4D97-AF65-F5344CB8AC3E}">
        <p14:creationId xmlns:p14="http://schemas.microsoft.com/office/powerpoint/2010/main" val="2029160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Teal green and dark blue in logo</a:t>
            </a:r>
            <a:r>
              <a:rPr lang="en-US" baseline="0" dirty="0"/>
              <a:t> not working – go with primary colors similar to Ion (send updated logo to </a:t>
            </a:r>
            <a:r>
              <a:rPr lang="en-US" baseline="0" dirty="0" err="1"/>
              <a:t>Karthik</a:t>
            </a:r>
            <a:r>
              <a:rPr lang="en-US" baseline="0" dirty="0"/>
              <a:t>)</a:t>
            </a:r>
          </a:p>
          <a:p>
            <a:r>
              <a:rPr lang="en-US" baseline="0" dirty="0"/>
              <a:t>Title edit – comprehensive statement not working – consider end to end; wing to wing; complete; origination to repayment; must encapsulate entire </a:t>
            </a:r>
            <a:r>
              <a:rPr lang="en-US" baseline="0" dirty="0" err="1"/>
              <a:t>iSA</a:t>
            </a:r>
            <a:r>
              <a:rPr lang="en-US" baseline="0" dirty="0"/>
              <a:t> lifecycle and show difference</a:t>
            </a:r>
          </a:p>
          <a:p>
            <a:r>
              <a:rPr lang="en-US" baseline="0" dirty="0"/>
              <a:t>Helping and giving tag needs to be active voice </a:t>
            </a:r>
            <a:endParaRPr lang="en-US" dirty="0"/>
          </a:p>
        </p:txBody>
      </p:sp>
      <p:sp>
        <p:nvSpPr>
          <p:cNvPr id="4" name="Slide Number Placeholder 3"/>
          <p:cNvSpPr>
            <a:spLocks noGrp="1"/>
          </p:cNvSpPr>
          <p:nvPr>
            <p:ph type="sldNum" sz="quarter" idx="10"/>
          </p:nvPr>
        </p:nvSpPr>
        <p:spPr/>
        <p:txBody>
          <a:bodyPr/>
          <a:lstStyle/>
          <a:p>
            <a:fld id="{4C80BD30-5B88-4569-A075-B8381B3A7818}" type="slidenum">
              <a:rPr lang="en-US" smtClean="0"/>
              <a:t>1</a:t>
            </a:fld>
            <a:endParaRPr lang="en-US" dirty="0"/>
          </a:p>
        </p:txBody>
      </p:sp>
    </p:spTree>
    <p:extLst>
      <p:ext uri="{BB962C8B-B14F-4D97-AF65-F5344CB8AC3E}">
        <p14:creationId xmlns:p14="http://schemas.microsoft.com/office/powerpoint/2010/main" val="4499697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4C80BD30-5B88-4569-A075-B8381B3A7818}" type="slidenum">
              <a:rPr lang="en-US" smtClean="0"/>
              <a:t>13</a:t>
            </a:fld>
            <a:endParaRPr lang="en-US" dirty="0"/>
          </a:p>
        </p:txBody>
      </p:sp>
    </p:spTree>
    <p:extLst>
      <p:ext uri="{BB962C8B-B14F-4D97-AF65-F5344CB8AC3E}">
        <p14:creationId xmlns:p14="http://schemas.microsoft.com/office/powerpoint/2010/main" val="39436367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80BD30-5B88-4569-A075-B8381B3A7818}" type="slidenum">
              <a:rPr lang="en-US" smtClean="0"/>
              <a:t>14</a:t>
            </a:fld>
            <a:endParaRPr lang="en-US" dirty="0"/>
          </a:p>
        </p:txBody>
      </p:sp>
    </p:spTree>
    <p:extLst>
      <p:ext uri="{BB962C8B-B14F-4D97-AF65-F5344CB8AC3E}">
        <p14:creationId xmlns:p14="http://schemas.microsoft.com/office/powerpoint/2010/main" val="21552310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Color consistency</a:t>
            </a:r>
            <a:r>
              <a:rPr lang="en-US" baseline="0" dirty="0" smtClean="0"/>
              <a:t> – reconcile dark blue, purple, etc. – revisit palette</a:t>
            </a:r>
            <a:endParaRPr lang="en-US" dirty="0"/>
          </a:p>
        </p:txBody>
      </p:sp>
      <p:sp>
        <p:nvSpPr>
          <p:cNvPr id="4" name="Slide Number Placeholder 3"/>
          <p:cNvSpPr>
            <a:spLocks noGrp="1"/>
          </p:cNvSpPr>
          <p:nvPr>
            <p:ph type="sldNum" sz="quarter" idx="10"/>
          </p:nvPr>
        </p:nvSpPr>
        <p:spPr/>
        <p:txBody>
          <a:bodyPr/>
          <a:lstStyle/>
          <a:p>
            <a:fld id="{F8658128-6A72-4F2E-BF02-755D9A72E629}" type="slidenum">
              <a:rPr lang="en-US" smtClean="0"/>
              <a:t>2</a:t>
            </a:fld>
            <a:endParaRPr lang="en-US" dirty="0"/>
          </a:p>
        </p:txBody>
      </p:sp>
    </p:spTree>
    <p:extLst>
      <p:ext uri="{BB962C8B-B14F-4D97-AF65-F5344CB8AC3E}">
        <p14:creationId xmlns:p14="http://schemas.microsoft.com/office/powerpoint/2010/main" val="38165245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Bring</a:t>
            </a:r>
            <a:r>
              <a:rPr lang="en-US" baseline="0" dirty="0" smtClean="0"/>
              <a:t> up pricing </a:t>
            </a:r>
          </a:p>
          <a:p>
            <a:r>
              <a:rPr lang="en-US" baseline="0" dirty="0" smtClean="0"/>
              <a:t>Anticipated Questions</a:t>
            </a:r>
          </a:p>
          <a:p>
            <a:r>
              <a:rPr lang="en-US" baseline="0" dirty="0" smtClean="0"/>
              <a:t>-Typical investor IRR – 10% is reasonable (10-12%); many investors talk about 15%</a:t>
            </a:r>
          </a:p>
          <a:p>
            <a:r>
              <a:rPr lang="en-US" baseline="0" dirty="0" smtClean="0"/>
              <a:t>-Cap – 1.2x to 2x (school dictated; higher end to maximize return; 1.5x is a moderate to control student cost)</a:t>
            </a:r>
          </a:p>
          <a:p>
            <a:r>
              <a:rPr lang="en-US" baseline="0" dirty="0" smtClean="0"/>
              <a:t>-Fund performance at industry level: blue skies claims likely aren’t including those not repaying due to un/under-employment; delinquency happens so we foster the skills and provide tools to navigate that; per </a:t>
            </a:r>
            <a:r>
              <a:rPr lang="en-US" baseline="0" dirty="0" err="1" smtClean="0"/>
              <a:t>Vemo</a:t>
            </a:r>
            <a:r>
              <a:rPr lang="en-US" baseline="0" dirty="0" smtClean="0"/>
              <a:t>, </a:t>
            </a:r>
            <a:r>
              <a:rPr lang="en-US" baseline="0" dirty="0" err="1" smtClean="0"/>
              <a:t>MentorWorks</a:t>
            </a:r>
            <a:r>
              <a:rPr lang="en-US" baseline="0" dirty="0" smtClean="0"/>
              <a:t> has best performing portfolio they’ve seen</a:t>
            </a:r>
          </a:p>
          <a:p>
            <a:endParaRPr lang="en-US" baseline="0" dirty="0" smtClean="0"/>
          </a:p>
          <a:p>
            <a:r>
              <a:rPr lang="en-US" baseline="0" dirty="0" smtClean="0"/>
              <a:t>Disbursement interval – depends on fund versus school capital (</a:t>
            </a:r>
            <a:r>
              <a:rPr lang="en-US" baseline="0" dirty="0" err="1" smtClean="0"/>
              <a:t>Zovio</a:t>
            </a:r>
            <a:r>
              <a:rPr lang="en-US" baseline="0" dirty="0" smtClean="0"/>
              <a:t> = fund; </a:t>
            </a:r>
            <a:r>
              <a:rPr lang="en-US" baseline="0" dirty="0" err="1" smtClean="0"/>
              <a:t>Fullstack</a:t>
            </a:r>
            <a:r>
              <a:rPr lang="en-US" baseline="0" dirty="0" smtClean="0"/>
              <a:t> = school funded; but funds may flow back to overarching/</a:t>
            </a:r>
            <a:r>
              <a:rPr lang="en-US" baseline="0" dirty="0" err="1" smtClean="0"/>
              <a:t>Zovio</a:t>
            </a:r>
            <a:r>
              <a:rPr lang="en-US" baseline="0" dirty="0" smtClean="0"/>
              <a:t> fund); talking point is that we have multiple disbursement options – more intervals controls risk and aligns to tracking student performance</a:t>
            </a:r>
          </a:p>
          <a:p>
            <a:r>
              <a:rPr lang="en-US" baseline="0" dirty="0" smtClean="0"/>
              <a:t>Ceannate short-term (origination management and servicing) versus long-term (funding ISAs via Ceannate-sourced capital; perhaps via managing multiple funds); </a:t>
            </a:r>
            <a:r>
              <a:rPr lang="en-US" baseline="0" dirty="0" err="1" smtClean="0"/>
              <a:t>mentorworks</a:t>
            </a:r>
            <a:r>
              <a:rPr lang="en-US" baseline="0" dirty="0" smtClean="0"/>
              <a:t> has investment connections – they will speak to that here</a:t>
            </a:r>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4C80BD30-5B88-4569-A075-B8381B3A7818}" type="slidenum">
              <a:rPr lang="en-US" smtClean="0"/>
              <a:t>4</a:t>
            </a:fld>
            <a:endParaRPr lang="en-US" dirty="0"/>
          </a:p>
        </p:txBody>
      </p:sp>
    </p:spTree>
    <p:extLst>
      <p:ext uri="{BB962C8B-B14F-4D97-AF65-F5344CB8AC3E}">
        <p14:creationId xmlns:p14="http://schemas.microsoft.com/office/powerpoint/2010/main" val="24837658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80BD30-5B88-4569-A075-B8381B3A7818}" type="slidenum">
              <a:rPr lang="en-US" smtClean="0"/>
              <a:t>6</a:t>
            </a:fld>
            <a:endParaRPr lang="en-US" dirty="0"/>
          </a:p>
        </p:txBody>
      </p:sp>
    </p:spTree>
    <p:extLst>
      <p:ext uri="{BB962C8B-B14F-4D97-AF65-F5344CB8AC3E}">
        <p14:creationId xmlns:p14="http://schemas.microsoft.com/office/powerpoint/2010/main" val="31251208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Don’t talk about Skills entity </a:t>
            </a:r>
          </a:p>
        </p:txBody>
      </p:sp>
      <p:sp>
        <p:nvSpPr>
          <p:cNvPr id="4" name="Slide Number Placeholder 3"/>
          <p:cNvSpPr>
            <a:spLocks noGrp="1"/>
          </p:cNvSpPr>
          <p:nvPr>
            <p:ph type="sldNum" sz="quarter" idx="10"/>
          </p:nvPr>
        </p:nvSpPr>
        <p:spPr/>
        <p:txBody>
          <a:bodyPr/>
          <a:lstStyle/>
          <a:p>
            <a:fld id="{4C80BD30-5B88-4569-A075-B8381B3A7818}" type="slidenum">
              <a:rPr lang="en-US" smtClean="0"/>
              <a:t>7</a:t>
            </a:fld>
            <a:endParaRPr lang="en-US" dirty="0"/>
          </a:p>
        </p:txBody>
      </p:sp>
    </p:spTree>
    <p:extLst>
      <p:ext uri="{BB962C8B-B14F-4D97-AF65-F5344CB8AC3E}">
        <p14:creationId xmlns:p14="http://schemas.microsoft.com/office/powerpoint/2010/main" val="3117431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Calculator screenshot (remove family</a:t>
            </a:r>
            <a:r>
              <a:rPr lang="en-US" baseline="0" dirty="0" smtClean="0"/>
              <a:t> access) </a:t>
            </a:r>
            <a:r>
              <a:rPr lang="en-US" dirty="0" smtClean="0"/>
              <a:t>alongside </a:t>
            </a:r>
            <a:r>
              <a:rPr lang="en-US" baseline="0" dirty="0" smtClean="0"/>
              <a:t>disclosure screenshot</a:t>
            </a:r>
          </a:p>
          <a:p>
            <a:endParaRPr lang="en-US" baseline="0" dirty="0" smtClean="0"/>
          </a:p>
          <a:p>
            <a:r>
              <a:rPr lang="en-US" baseline="0" dirty="0" smtClean="0"/>
              <a:t>Header – meets regulatory requirement in any state and jurisdiction; meets loan regulation requirements; consistent with TILA; point out Nelson </a:t>
            </a:r>
            <a:r>
              <a:rPr lang="en-US" baseline="0" dirty="0" err="1" smtClean="0"/>
              <a:t>Mullens</a:t>
            </a:r>
            <a:r>
              <a:rPr lang="en-US" baseline="0" dirty="0" smtClean="0"/>
              <a:t> value in that regard</a:t>
            </a:r>
            <a:endParaRPr lang="en-US" dirty="0"/>
          </a:p>
        </p:txBody>
      </p:sp>
      <p:sp>
        <p:nvSpPr>
          <p:cNvPr id="4" name="Slide Number Placeholder 3"/>
          <p:cNvSpPr>
            <a:spLocks noGrp="1"/>
          </p:cNvSpPr>
          <p:nvPr>
            <p:ph type="sldNum" sz="quarter" idx="10"/>
          </p:nvPr>
        </p:nvSpPr>
        <p:spPr/>
        <p:txBody>
          <a:bodyPr/>
          <a:lstStyle/>
          <a:p>
            <a:fld id="{4C80BD30-5B88-4569-A075-B8381B3A7818}" type="slidenum">
              <a:rPr lang="en-US" smtClean="0"/>
              <a:t>8</a:t>
            </a:fld>
            <a:endParaRPr lang="en-US" dirty="0"/>
          </a:p>
        </p:txBody>
      </p:sp>
    </p:spTree>
    <p:extLst>
      <p:ext uri="{BB962C8B-B14F-4D97-AF65-F5344CB8AC3E}">
        <p14:creationId xmlns:p14="http://schemas.microsoft.com/office/powerpoint/2010/main" val="25705054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Bullets and graphic</a:t>
            </a:r>
            <a:r>
              <a:rPr lang="en-US" baseline="0" dirty="0"/>
              <a:t> for advisors; we’ll put in Advisor content and </a:t>
            </a:r>
            <a:r>
              <a:rPr lang="en-US" baseline="0" dirty="0" err="1"/>
              <a:t>Karthik</a:t>
            </a:r>
            <a:r>
              <a:rPr lang="en-US" baseline="0" dirty="0"/>
              <a:t> will add MW points</a:t>
            </a:r>
            <a:endParaRPr lang="en-US" dirty="0"/>
          </a:p>
        </p:txBody>
      </p:sp>
      <p:sp>
        <p:nvSpPr>
          <p:cNvPr id="4" name="Slide Number Placeholder 3"/>
          <p:cNvSpPr>
            <a:spLocks noGrp="1"/>
          </p:cNvSpPr>
          <p:nvPr>
            <p:ph type="sldNum" sz="quarter" idx="10"/>
          </p:nvPr>
        </p:nvSpPr>
        <p:spPr/>
        <p:txBody>
          <a:bodyPr/>
          <a:lstStyle/>
          <a:p>
            <a:fld id="{4C80BD30-5B88-4569-A075-B8381B3A7818}" type="slidenum">
              <a:rPr lang="en-US" smtClean="0"/>
              <a:t>9</a:t>
            </a:fld>
            <a:endParaRPr lang="en-US" dirty="0"/>
          </a:p>
        </p:txBody>
      </p:sp>
    </p:spTree>
    <p:extLst>
      <p:ext uri="{BB962C8B-B14F-4D97-AF65-F5344CB8AC3E}">
        <p14:creationId xmlns:p14="http://schemas.microsoft.com/office/powerpoint/2010/main" val="19142777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80BD30-5B88-4569-A075-B8381B3A7818}" type="slidenum">
              <a:rPr lang="en-US" smtClean="0"/>
              <a:t>10</a:t>
            </a:fld>
            <a:endParaRPr lang="en-US" dirty="0"/>
          </a:p>
        </p:txBody>
      </p:sp>
    </p:spTree>
    <p:extLst>
      <p:ext uri="{BB962C8B-B14F-4D97-AF65-F5344CB8AC3E}">
        <p14:creationId xmlns:p14="http://schemas.microsoft.com/office/powerpoint/2010/main" val="18264798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80BD30-5B88-4569-A075-B8381B3A7818}" type="slidenum">
              <a:rPr lang="en-US" smtClean="0"/>
              <a:t>11</a:t>
            </a:fld>
            <a:endParaRPr lang="en-US" dirty="0"/>
          </a:p>
        </p:txBody>
      </p:sp>
    </p:spTree>
    <p:extLst>
      <p:ext uri="{BB962C8B-B14F-4D97-AF65-F5344CB8AC3E}">
        <p14:creationId xmlns:p14="http://schemas.microsoft.com/office/powerpoint/2010/main" val="26671949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normAutofit/>
          </a:bodyPr>
          <a:lstStyle>
            <a:lvl1pPr algn="ctr">
              <a:defRPr sz="4800" b="1" i="0">
                <a:solidFill>
                  <a:schemeClr val="bg1">
                    <a:lumMod val="50000"/>
                  </a:schemeClr>
                </a:solidFill>
                <a:latin typeface="+mj-lt"/>
                <a:ea typeface="Fira Sans" panose="020B0503050000020004"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361603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964734"/>
            <a:ext cx="10515600" cy="5212229"/>
          </a:xfrm>
        </p:spPr>
        <p:txBody>
          <a:bodyPr/>
          <a:lstStyle>
            <a:lvl1pPr>
              <a:defRPr sz="200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1"/>
          <p:cNvSpPr>
            <a:spLocks noGrp="1"/>
          </p:cNvSpPr>
          <p:nvPr>
            <p:ph type="title"/>
          </p:nvPr>
        </p:nvSpPr>
        <p:spPr>
          <a:xfrm>
            <a:off x="251672" y="136980"/>
            <a:ext cx="10515600" cy="735251"/>
          </a:xfrm>
        </p:spPr>
        <p:txBody>
          <a:bodyPr>
            <a:normAutofit/>
          </a:bodyPr>
          <a:lstStyle>
            <a:lvl1pPr>
              <a:defRPr sz="2800" b="1" i="0">
                <a:solidFill>
                  <a:schemeClr val="bg1">
                    <a:lumMod val="50000"/>
                  </a:schemeClr>
                </a:solidFill>
                <a:latin typeface="+mj-lt"/>
                <a:ea typeface="Fira Sans" panose="020B0503050000020004" pitchFamily="34" charset="0"/>
              </a:defRPr>
            </a:lvl1pPr>
          </a:lstStyle>
          <a:p>
            <a:r>
              <a:rPr lang="en-US" dirty="0"/>
              <a:t>Click to edit Master title style</a:t>
            </a:r>
          </a:p>
        </p:txBody>
      </p:sp>
    </p:spTree>
    <p:extLst>
      <p:ext uri="{BB962C8B-B14F-4D97-AF65-F5344CB8AC3E}">
        <p14:creationId xmlns:p14="http://schemas.microsoft.com/office/powerpoint/2010/main" val="944314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normAutofit/>
          </a:bodyPr>
          <a:lstStyle>
            <a:lvl1pPr>
              <a:defRPr sz="6000" b="1" i="0">
                <a:solidFill>
                  <a:schemeClr val="bg1">
                    <a:lumMod val="50000"/>
                  </a:schemeClr>
                </a:solidFill>
                <a:latin typeface="+mj-lt"/>
                <a:ea typeface="Fira Sans" panose="020B0503050000020004" pitchFamily="34" charset="0"/>
              </a:defRPr>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0546847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36526"/>
            <a:ext cx="10515600" cy="520700"/>
          </a:xfrm>
        </p:spPr>
        <p:txBody>
          <a:bodyPr>
            <a:normAutofit/>
          </a:bodyPr>
          <a:lstStyle>
            <a:lvl1pPr>
              <a:defRPr sz="2800" b="1" i="0">
                <a:solidFill>
                  <a:schemeClr val="bg1">
                    <a:lumMod val="50000"/>
                  </a:schemeClr>
                </a:solidFill>
                <a:latin typeface="+mj-lt"/>
                <a:ea typeface="Fira Sans" panose="020B0503050000020004" pitchFamily="34" charset="0"/>
              </a:defRPr>
            </a:lvl1pPr>
          </a:lstStyle>
          <a:p>
            <a:r>
              <a:rPr lang="en-US" dirty="0"/>
              <a:t>Click to edit Master title style</a:t>
            </a:r>
          </a:p>
        </p:txBody>
      </p:sp>
      <p:sp>
        <p:nvSpPr>
          <p:cNvPr id="3" name="Content Placeholder 2"/>
          <p:cNvSpPr>
            <a:spLocks noGrp="1"/>
          </p:cNvSpPr>
          <p:nvPr>
            <p:ph sz="half" idx="1"/>
          </p:nvPr>
        </p:nvSpPr>
        <p:spPr>
          <a:xfrm>
            <a:off x="838200" y="733425"/>
            <a:ext cx="5181600" cy="54435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733425"/>
            <a:ext cx="5181600" cy="54435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219945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136159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423462"/>
            <a:ext cx="2743200" cy="365125"/>
          </a:xfrm>
          <a:prstGeom prst="rect">
            <a:avLst/>
          </a:prstGeom>
        </p:spPr>
        <p:txBody>
          <a:bodyPr/>
          <a:lstStyle/>
          <a:p>
            <a:fld id="{A7A461C7-D164-4FD3-9DC8-47686199CA40}" type="datetime1">
              <a:rPr lang="en-US" smtClean="0"/>
              <a:t>8/3/2021</a:t>
            </a:fld>
            <a:endParaRPr lang="en-US" dirty="0"/>
          </a:p>
        </p:txBody>
      </p:sp>
      <p:sp>
        <p:nvSpPr>
          <p:cNvPr id="6" name="Footer Placeholder 5"/>
          <p:cNvSpPr>
            <a:spLocks noGrp="1"/>
          </p:cNvSpPr>
          <p:nvPr>
            <p:ph type="ftr" sz="quarter" idx="11"/>
          </p:nvPr>
        </p:nvSpPr>
        <p:spPr>
          <a:xfrm>
            <a:off x="4038600" y="6423462"/>
            <a:ext cx="4114800" cy="365125"/>
          </a:xfrm>
          <a:prstGeom prst="rect">
            <a:avLst/>
          </a:prstGeom>
        </p:spPr>
        <p:txBody>
          <a:bodyPr/>
          <a:lstStyle/>
          <a:p>
            <a:r>
              <a:rPr lang="en-US" dirty="0"/>
              <a:t>Confidential and Proprietary to IonTuition, Inc. </a:t>
            </a:r>
          </a:p>
        </p:txBody>
      </p:sp>
      <p:sp>
        <p:nvSpPr>
          <p:cNvPr id="7" name="Slide Number Placeholder 6"/>
          <p:cNvSpPr>
            <a:spLocks noGrp="1"/>
          </p:cNvSpPr>
          <p:nvPr>
            <p:ph type="sldNum" sz="quarter" idx="12"/>
          </p:nvPr>
        </p:nvSpPr>
        <p:spPr>
          <a:xfrm>
            <a:off x="8610600" y="6423462"/>
            <a:ext cx="2743200" cy="365125"/>
          </a:xfrm>
          <a:prstGeom prst="rect">
            <a:avLst/>
          </a:prstGeom>
        </p:spPr>
        <p:txBody>
          <a:bodyPr/>
          <a:lstStyle/>
          <a:p>
            <a:fld id="{3F83EB76-D80D-4F1B-AD06-F871810F8B08}" type="slidenum">
              <a:rPr lang="en-US" smtClean="0"/>
              <a:t>‹#›</a:t>
            </a:fld>
            <a:endParaRPr lang="en-US" dirty="0"/>
          </a:p>
        </p:txBody>
      </p:sp>
    </p:spTree>
    <p:extLst>
      <p:ext uri="{BB962C8B-B14F-4D97-AF65-F5344CB8AC3E}">
        <p14:creationId xmlns:p14="http://schemas.microsoft.com/office/powerpoint/2010/main" val="15172180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423462"/>
            <a:ext cx="2743200" cy="365125"/>
          </a:xfrm>
          <a:prstGeom prst="rect">
            <a:avLst/>
          </a:prstGeom>
        </p:spPr>
        <p:txBody>
          <a:bodyPr/>
          <a:lstStyle/>
          <a:p>
            <a:fld id="{55DAF9F5-7D47-424F-82F8-B824E9E22F4A}" type="datetime1">
              <a:rPr lang="en-US" smtClean="0"/>
              <a:t>8/3/2021</a:t>
            </a:fld>
            <a:endParaRPr lang="en-US" dirty="0"/>
          </a:p>
        </p:txBody>
      </p:sp>
      <p:sp>
        <p:nvSpPr>
          <p:cNvPr id="5" name="Footer Placeholder 4"/>
          <p:cNvSpPr>
            <a:spLocks noGrp="1"/>
          </p:cNvSpPr>
          <p:nvPr>
            <p:ph type="ftr" sz="quarter" idx="11"/>
          </p:nvPr>
        </p:nvSpPr>
        <p:spPr>
          <a:xfrm>
            <a:off x="4038600" y="6423462"/>
            <a:ext cx="4114800" cy="365125"/>
          </a:xfrm>
          <a:prstGeom prst="rect">
            <a:avLst/>
          </a:prstGeom>
        </p:spPr>
        <p:txBody>
          <a:bodyPr/>
          <a:lstStyle/>
          <a:p>
            <a:r>
              <a:rPr lang="en-US" dirty="0"/>
              <a:t>Confidential and Proprietary to IonTuition, Inc. </a:t>
            </a:r>
          </a:p>
        </p:txBody>
      </p:sp>
      <p:sp>
        <p:nvSpPr>
          <p:cNvPr id="6" name="Slide Number Placeholder 5"/>
          <p:cNvSpPr>
            <a:spLocks noGrp="1"/>
          </p:cNvSpPr>
          <p:nvPr>
            <p:ph type="sldNum" sz="quarter" idx="12"/>
          </p:nvPr>
        </p:nvSpPr>
        <p:spPr>
          <a:xfrm>
            <a:off x="8610600" y="6423462"/>
            <a:ext cx="2743200" cy="365125"/>
          </a:xfrm>
          <a:prstGeom prst="rect">
            <a:avLst/>
          </a:prstGeom>
        </p:spPr>
        <p:txBody>
          <a:bodyPr/>
          <a:lstStyle/>
          <a:p>
            <a:fld id="{3F83EB76-D80D-4F1B-AD06-F871810F8B08}" type="slidenum">
              <a:rPr lang="en-US" smtClean="0"/>
              <a:t>‹#›</a:t>
            </a:fld>
            <a:endParaRPr lang="en-US" dirty="0"/>
          </a:p>
        </p:txBody>
      </p:sp>
    </p:spTree>
    <p:extLst>
      <p:ext uri="{BB962C8B-B14F-4D97-AF65-F5344CB8AC3E}">
        <p14:creationId xmlns:p14="http://schemas.microsoft.com/office/powerpoint/2010/main" val="37773360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423462"/>
            <a:ext cx="2743200" cy="365125"/>
          </a:xfrm>
          <a:prstGeom prst="rect">
            <a:avLst/>
          </a:prstGeom>
        </p:spPr>
        <p:txBody>
          <a:bodyPr/>
          <a:lstStyle/>
          <a:p>
            <a:fld id="{5B64B7E0-187F-4BB5-B8CC-0D4C8CF44DA8}" type="datetime1">
              <a:rPr lang="en-US" smtClean="0"/>
              <a:t>8/3/2021</a:t>
            </a:fld>
            <a:endParaRPr lang="en-US" dirty="0"/>
          </a:p>
        </p:txBody>
      </p:sp>
      <p:sp>
        <p:nvSpPr>
          <p:cNvPr id="5" name="Footer Placeholder 4"/>
          <p:cNvSpPr>
            <a:spLocks noGrp="1"/>
          </p:cNvSpPr>
          <p:nvPr>
            <p:ph type="ftr" sz="quarter" idx="11"/>
          </p:nvPr>
        </p:nvSpPr>
        <p:spPr>
          <a:xfrm>
            <a:off x="4038600" y="6423462"/>
            <a:ext cx="4114800" cy="365125"/>
          </a:xfrm>
          <a:prstGeom prst="rect">
            <a:avLst/>
          </a:prstGeom>
        </p:spPr>
        <p:txBody>
          <a:bodyPr/>
          <a:lstStyle/>
          <a:p>
            <a:r>
              <a:rPr lang="en-US" dirty="0"/>
              <a:t>Confidential and Proprietary to IonTuition, Inc. </a:t>
            </a:r>
          </a:p>
        </p:txBody>
      </p:sp>
      <p:sp>
        <p:nvSpPr>
          <p:cNvPr id="6" name="Slide Number Placeholder 5"/>
          <p:cNvSpPr>
            <a:spLocks noGrp="1"/>
          </p:cNvSpPr>
          <p:nvPr>
            <p:ph type="sldNum" sz="quarter" idx="12"/>
          </p:nvPr>
        </p:nvSpPr>
        <p:spPr>
          <a:xfrm>
            <a:off x="8610600" y="6423462"/>
            <a:ext cx="2743200" cy="365125"/>
          </a:xfrm>
          <a:prstGeom prst="rect">
            <a:avLst/>
          </a:prstGeom>
        </p:spPr>
        <p:txBody>
          <a:bodyPr/>
          <a:lstStyle/>
          <a:p>
            <a:fld id="{3F83EB76-D80D-4F1B-AD06-F871810F8B08}" type="slidenum">
              <a:rPr lang="en-US" smtClean="0"/>
              <a:t>‹#›</a:t>
            </a:fld>
            <a:endParaRPr lang="en-US" dirty="0"/>
          </a:p>
        </p:txBody>
      </p:sp>
    </p:spTree>
    <p:extLst>
      <p:ext uri="{BB962C8B-B14F-4D97-AF65-F5344CB8AC3E}">
        <p14:creationId xmlns:p14="http://schemas.microsoft.com/office/powerpoint/2010/main" val="13349347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4_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5">
              <a:lumMod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 name="Date Placeholder 2"/>
          <p:cNvSpPr>
            <a:spLocks noGrp="1"/>
          </p:cNvSpPr>
          <p:nvPr>
            <p:ph type="dt" sz="half" idx="10"/>
          </p:nvPr>
        </p:nvSpPr>
        <p:spPr>
          <a:xfrm>
            <a:off x="7605951" y="5956137"/>
            <a:ext cx="2844799" cy="365125"/>
          </a:xfrm>
          <a:prstGeom prst="rect">
            <a:avLst/>
          </a:prstGeom>
        </p:spPr>
        <p:txBody>
          <a:bodyPr/>
          <a:lstStyle/>
          <a:p>
            <a:fld id="{377FCD4A-7784-4611-A1F1-E248C94F4F8E}" type="datetimeFigureOut">
              <a:rPr lang="en-US" smtClean="0"/>
              <a:t>8/3/2021</a:t>
            </a:fld>
            <a:endParaRPr lang="en-US" dirty="0"/>
          </a:p>
        </p:txBody>
      </p:sp>
      <p:sp>
        <p:nvSpPr>
          <p:cNvPr id="4" name="Footer Placeholder 3"/>
          <p:cNvSpPr>
            <a:spLocks noGrp="1"/>
          </p:cNvSpPr>
          <p:nvPr>
            <p:ph type="ftr" sz="quarter" idx="11"/>
          </p:nvPr>
        </p:nvSpPr>
        <p:spPr>
          <a:xfrm>
            <a:off x="581192" y="5951811"/>
            <a:ext cx="691721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10558300" y="5956137"/>
            <a:ext cx="1052510" cy="365125"/>
          </a:xfrm>
          <a:prstGeom prst="rect">
            <a:avLst/>
          </a:prstGeom>
        </p:spPr>
        <p:txBody>
          <a:bodyPr/>
          <a:lstStyle/>
          <a:p>
            <a:fld id="{E09E9846-E702-478D-8551-199DD0594131}" type="slidenum">
              <a:rPr lang="en-US" smtClean="0"/>
              <a:t>‹#›</a:t>
            </a:fld>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606711" y="767693"/>
            <a:ext cx="3065080" cy="1097688"/>
          </a:xfrm>
          <a:prstGeom prst="rect">
            <a:avLst/>
          </a:prstGeom>
        </p:spPr>
      </p:pic>
      <p:sp>
        <p:nvSpPr>
          <p:cNvPr id="10" name="Rectangle 9"/>
          <p:cNvSpPr>
            <a:spLocks noChangeAspect="1"/>
          </p:cNvSpPr>
          <p:nvPr userDrawn="1"/>
        </p:nvSpPr>
        <p:spPr>
          <a:xfrm>
            <a:off x="440683" y="606554"/>
            <a:ext cx="11300036" cy="1258827"/>
          </a:xfrm>
          <a:prstGeom prst="rect">
            <a:avLst/>
          </a:prstGeom>
          <a:solidFill>
            <a:schemeClr val="accent5">
              <a:lumMod val="50000"/>
              <a:alpha val="89804"/>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75894" y="729658"/>
            <a:ext cx="11029616" cy="988332"/>
          </a:xfrm>
        </p:spPr>
        <p:txBody>
          <a:bodyPr/>
          <a:lstStyle>
            <a:lvl1pPr>
              <a:defRPr cap="none" baseline="0">
                <a:latin typeface="+mn-lt"/>
              </a:defRPr>
            </a:lvl1pPr>
          </a:lstStyle>
          <a:p>
            <a:r>
              <a:rPr lang="en-US" dirty="0"/>
              <a:t>Click to edit Master title style</a:t>
            </a:r>
          </a:p>
        </p:txBody>
      </p:sp>
    </p:spTree>
    <p:extLst>
      <p:ext uri="{BB962C8B-B14F-4D97-AF65-F5344CB8AC3E}">
        <p14:creationId xmlns:p14="http://schemas.microsoft.com/office/powerpoint/2010/main" val="27170524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userDrawn="1"/>
        </p:nvSpPr>
        <p:spPr>
          <a:xfrm>
            <a:off x="0" y="6800051"/>
            <a:ext cx="12192000" cy="579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u="none"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Box 6"/>
          <p:cNvSpPr txBox="1"/>
          <p:nvPr userDrawn="1"/>
        </p:nvSpPr>
        <p:spPr>
          <a:xfrm>
            <a:off x="5521569" y="6486769"/>
            <a:ext cx="1148862" cy="276999"/>
          </a:xfrm>
          <a:prstGeom prst="rect">
            <a:avLst/>
          </a:prstGeom>
          <a:noFill/>
        </p:spPr>
        <p:txBody>
          <a:bodyPr wrap="square" rtlCol="0">
            <a:spAutoFit/>
          </a:bodyPr>
          <a:lstStyle/>
          <a:p>
            <a:pPr algn="ctr"/>
            <a:fld id="{DDA8435D-5A83-4824-A8B2-988F34AFE76C}" type="slidenum">
              <a:rPr lang="en-US" sz="1200" smtClean="0">
                <a:solidFill>
                  <a:schemeClr val="bg1">
                    <a:lumMod val="65000"/>
                  </a:schemeClr>
                </a:solidFill>
              </a:rPr>
              <a:pPr algn="ctr"/>
              <a:t>‹#›</a:t>
            </a:fld>
            <a:endParaRPr lang="en-US" sz="1200" dirty="0">
              <a:solidFill>
                <a:schemeClr val="bg1">
                  <a:lumMod val="65000"/>
                </a:schemeClr>
              </a:solidFill>
            </a:endParaRPr>
          </a:p>
        </p:txBody>
      </p:sp>
      <p:pic>
        <p:nvPicPr>
          <p:cNvPr id="4" name="Picture 3"/>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1612308" y="6486768"/>
            <a:ext cx="432667" cy="244931"/>
          </a:xfrm>
          <a:prstGeom prst="rect">
            <a:avLst/>
          </a:prstGeom>
        </p:spPr>
      </p:pic>
    </p:spTree>
    <p:extLst>
      <p:ext uri="{BB962C8B-B14F-4D97-AF65-F5344CB8AC3E}">
        <p14:creationId xmlns:p14="http://schemas.microsoft.com/office/powerpoint/2010/main" val="35473409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5" r:id="rId5"/>
    <p:sldLayoutId id="2147483657" r:id="rId6"/>
    <p:sldLayoutId id="2147483658" r:id="rId7"/>
    <p:sldLayoutId id="2147483659" r:id="rId8"/>
    <p:sldLayoutId id="2147483660" r:id="rId9"/>
  </p:sldLayoutIdLst>
  <p:hf hdr="0" dt="0"/>
  <p:txStyles>
    <p:title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5.svg"/><Relationship Id="rId7" Type="http://schemas.openxmlformats.org/officeDocument/2006/relationships/image" Target="../media/image39.sv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37.sv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3CBEB7B6-8A96-7043-A33F-B08334BE13EA}"/>
              </a:ext>
            </a:extLst>
          </p:cNvPr>
          <p:cNvSpPr/>
          <p:nvPr/>
        </p:nvSpPr>
        <p:spPr>
          <a:xfrm>
            <a:off x="0" y="0"/>
            <a:ext cx="12192000" cy="68914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itle 5"/>
          <p:cNvSpPr>
            <a:spLocks noGrp="1"/>
          </p:cNvSpPr>
          <p:nvPr>
            <p:ph type="ctrTitle"/>
          </p:nvPr>
        </p:nvSpPr>
        <p:spPr>
          <a:xfrm>
            <a:off x="570882" y="3180756"/>
            <a:ext cx="5525119" cy="1499944"/>
          </a:xfrm>
        </p:spPr>
        <p:txBody>
          <a:bodyPr>
            <a:normAutofit/>
          </a:bodyPr>
          <a:lstStyle/>
          <a:p>
            <a:pPr algn="l"/>
            <a:r>
              <a:rPr lang="en-US" dirty="0">
                <a:solidFill>
                  <a:srgbClr val="53585F"/>
                </a:solidFill>
                <a:latin typeface="+mj-lt"/>
              </a:rPr>
              <a:t>Ful</a:t>
            </a:r>
            <a:r>
              <a:rPr lang="en-US" dirty="0">
                <a:solidFill>
                  <a:srgbClr val="53585F"/>
                </a:solidFill>
              </a:rPr>
              <a:t>l Lifecycle</a:t>
            </a:r>
            <a:r>
              <a:rPr lang="en-US" dirty="0">
                <a:solidFill>
                  <a:srgbClr val="53585F"/>
                </a:solidFill>
                <a:latin typeface="+mj-lt"/>
              </a:rPr>
              <a:t> Servicing for ISA</a:t>
            </a:r>
          </a:p>
        </p:txBody>
      </p:sp>
      <p:sp>
        <p:nvSpPr>
          <p:cNvPr id="14" name="Subtitle 6"/>
          <p:cNvSpPr>
            <a:spLocks noGrp="1"/>
          </p:cNvSpPr>
          <p:nvPr>
            <p:ph type="subTitle" idx="1"/>
          </p:nvPr>
        </p:nvSpPr>
        <p:spPr>
          <a:xfrm>
            <a:off x="651361" y="4895910"/>
            <a:ext cx="3603651" cy="510932"/>
          </a:xfrm>
        </p:spPr>
        <p:txBody>
          <a:bodyPr anchor="t">
            <a:normAutofit/>
          </a:bodyPr>
          <a:lstStyle/>
          <a:p>
            <a:pPr algn="l"/>
            <a:r>
              <a:rPr lang="en-US" i="1" dirty="0">
                <a:solidFill>
                  <a:schemeClr val="tx1">
                    <a:lumMod val="65000"/>
                    <a:lumOff val="35000"/>
                  </a:schemeClr>
                </a:solidFill>
              </a:rPr>
              <a:t>Improving student success  </a:t>
            </a:r>
          </a:p>
        </p:txBody>
      </p:sp>
      <p:pic>
        <p:nvPicPr>
          <p:cNvPr id="4" name="Picture 3">
            <a:extLst>
              <a:ext uri="{FF2B5EF4-FFF2-40B4-BE49-F238E27FC236}">
                <a16:creationId xmlns="" xmlns:a16="http://schemas.microsoft.com/office/drawing/2014/main" id="{1A1E7F73-5363-C243-92A9-2825C92D9470}"/>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51361" y="2146085"/>
            <a:ext cx="3881310" cy="623015"/>
          </a:xfrm>
          <a:prstGeom prst="rect">
            <a:avLst/>
          </a:prstGeom>
        </p:spPr>
      </p:pic>
      <p:sp>
        <p:nvSpPr>
          <p:cNvPr id="7" name="Rectangle 6">
            <a:extLst>
              <a:ext uri="{FF2B5EF4-FFF2-40B4-BE49-F238E27FC236}">
                <a16:creationId xmlns="" xmlns:a16="http://schemas.microsoft.com/office/drawing/2014/main" id="{DDE15873-9E65-BF4C-8BEA-3804C2AFC458}"/>
              </a:ext>
            </a:extLst>
          </p:cNvPr>
          <p:cNvSpPr/>
          <p:nvPr/>
        </p:nvSpPr>
        <p:spPr>
          <a:xfrm>
            <a:off x="2694040" y="0"/>
            <a:ext cx="9497960" cy="6891482"/>
          </a:xfrm>
          <a:custGeom>
            <a:avLst/>
            <a:gdLst>
              <a:gd name="connsiteX0" fmla="*/ 0 w 9497960"/>
              <a:gd name="connsiteY0" fmla="*/ 0 h 6904700"/>
              <a:gd name="connsiteX1" fmla="*/ 9497960 w 9497960"/>
              <a:gd name="connsiteY1" fmla="*/ 0 h 6904700"/>
              <a:gd name="connsiteX2" fmla="*/ 9497960 w 9497960"/>
              <a:gd name="connsiteY2" fmla="*/ 6904700 h 6904700"/>
              <a:gd name="connsiteX3" fmla="*/ 0 w 9497960"/>
              <a:gd name="connsiteY3" fmla="*/ 6904700 h 6904700"/>
              <a:gd name="connsiteX4" fmla="*/ 0 w 9497960"/>
              <a:gd name="connsiteY4" fmla="*/ 0 h 6904700"/>
              <a:gd name="connsiteX0" fmla="*/ 0 w 9497960"/>
              <a:gd name="connsiteY0" fmla="*/ 0 h 6904700"/>
              <a:gd name="connsiteX1" fmla="*/ 9497960 w 9497960"/>
              <a:gd name="connsiteY1" fmla="*/ 0 h 6904700"/>
              <a:gd name="connsiteX2" fmla="*/ 9497960 w 9497960"/>
              <a:gd name="connsiteY2" fmla="*/ 6904700 h 6904700"/>
              <a:gd name="connsiteX3" fmla="*/ 0 w 9497960"/>
              <a:gd name="connsiteY3" fmla="*/ 0 h 6904700"/>
              <a:gd name="connsiteX0" fmla="*/ 0 w 9497960"/>
              <a:gd name="connsiteY0" fmla="*/ 0 h 6904700"/>
              <a:gd name="connsiteX1" fmla="*/ 9497960 w 9497960"/>
              <a:gd name="connsiteY1" fmla="*/ 0 h 6904700"/>
              <a:gd name="connsiteX2" fmla="*/ 9497960 w 9497960"/>
              <a:gd name="connsiteY2" fmla="*/ 6904700 h 6904700"/>
              <a:gd name="connsiteX3" fmla="*/ 8363820 w 9497960"/>
              <a:gd name="connsiteY3" fmla="*/ 6093488 h 6904700"/>
              <a:gd name="connsiteX4" fmla="*/ 0 w 9497960"/>
              <a:gd name="connsiteY4" fmla="*/ 0 h 6904700"/>
              <a:gd name="connsiteX0" fmla="*/ 0 w 9497960"/>
              <a:gd name="connsiteY0" fmla="*/ 0 h 6904700"/>
              <a:gd name="connsiteX1" fmla="*/ 9497960 w 9497960"/>
              <a:gd name="connsiteY1" fmla="*/ 0 h 6904700"/>
              <a:gd name="connsiteX2" fmla="*/ 9497960 w 9497960"/>
              <a:gd name="connsiteY2" fmla="*/ 6904700 h 6904700"/>
              <a:gd name="connsiteX3" fmla="*/ 8289392 w 9497960"/>
              <a:gd name="connsiteY3" fmla="*/ 6892460 h 6904700"/>
              <a:gd name="connsiteX4" fmla="*/ 0 w 9497960"/>
              <a:gd name="connsiteY4" fmla="*/ 0 h 6904700"/>
              <a:gd name="connsiteX0" fmla="*/ 0 w 9497960"/>
              <a:gd name="connsiteY0" fmla="*/ 0 h 6904700"/>
              <a:gd name="connsiteX1" fmla="*/ 9497960 w 9497960"/>
              <a:gd name="connsiteY1" fmla="*/ 0 h 6904700"/>
              <a:gd name="connsiteX2" fmla="*/ 9497960 w 9497960"/>
              <a:gd name="connsiteY2" fmla="*/ 6904700 h 6904700"/>
              <a:gd name="connsiteX3" fmla="*/ 8282669 w 9497960"/>
              <a:gd name="connsiteY3" fmla="*/ 6899197 h 6904700"/>
              <a:gd name="connsiteX4" fmla="*/ 0 w 9497960"/>
              <a:gd name="connsiteY4" fmla="*/ 0 h 6904700"/>
              <a:gd name="connsiteX0" fmla="*/ 0 w 9497960"/>
              <a:gd name="connsiteY0" fmla="*/ 0 h 6912670"/>
              <a:gd name="connsiteX1" fmla="*/ 9497960 w 9497960"/>
              <a:gd name="connsiteY1" fmla="*/ 0 h 6912670"/>
              <a:gd name="connsiteX2" fmla="*/ 9497960 w 9497960"/>
              <a:gd name="connsiteY2" fmla="*/ 6904700 h 6912670"/>
              <a:gd name="connsiteX3" fmla="*/ 8282669 w 9497960"/>
              <a:gd name="connsiteY3" fmla="*/ 6912670 h 6912670"/>
              <a:gd name="connsiteX4" fmla="*/ 0 w 9497960"/>
              <a:gd name="connsiteY4" fmla="*/ 0 h 6912670"/>
              <a:gd name="connsiteX0" fmla="*/ 0 w 9497960"/>
              <a:gd name="connsiteY0" fmla="*/ 0 h 6904700"/>
              <a:gd name="connsiteX1" fmla="*/ 9497960 w 9497960"/>
              <a:gd name="connsiteY1" fmla="*/ 0 h 6904700"/>
              <a:gd name="connsiteX2" fmla="*/ 9497960 w 9497960"/>
              <a:gd name="connsiteY2" fmla="*/ 6904700 h 6904700"/>
              <a:gd name="connsiteX3" fmla="*/ 8275945 w 9497960"/>
              <a:gd name="connsiteY3" fmla="*/ 6899197 h 6904700"/>
              <a:gd name="connsiteX4" fmla="*/ 0 w 9497960"/>
              <a:gd name="connsiteY4" fmla="*/ 0 h 6904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97960" h="6904700">
                <a:moveTo>
                  <a:pt x="0" y="0"/>
                </a:moveTo>
                <a:lnTo>
                  <a:pt x="9497960" y="0"/>
                </a:lnTo>
                <a:lnTo>
                  <a:pt x="9497960" y="6904700"/>
                </a:lnTo>
                <a:lnTo>
                  <a:pt x="8275945" y="6899197"/>
                </a:lnTo>
                <a:lnTo>
                  <a:pt x="0" y="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6">
            <a:extLst>
              <a:ext uri="{FF2B5EF4-FFF2-40B4-BE49-F238E27FC236}">
                <a16:creationId xmlns="" xmlns:a16="http://schemas.microsoft.com/office/drawing/2014/main" id="{7A2036C0-9C6B-4F43-9307-5812C3B7E5D1}"/>
              </a:ext>
            </a:extLst>
          </p:cNvPr>
          <p:cNvSpPr/>
          <p:nvPr/>
        </p:nvSpPr>
        <p:spPr>
          <a:xfrm>
            <a:off x="2694040" y="0"/>
            <a:ext cx="9497960" cy="6891482"/>
          </a:xfrm>
          <a:custGeom>
            <a:avLst/>
            <a:gdLst>
              <a:gd name="connsiteX0" fmla="*/ 0 w 9497960"/>
              <a:gd name="connsiteY0" fmla="*/ 0 h 6904700"/>
              <a:gd name="connsiteX1" fmla="*/ 9497960 w 9497960"/>
              <a:gd name="connsiteY1" fmla="*/ 0 h 6904700"/>
              <a:gd name="connsiteX2" fmla="*/ 9497960 w 9497960"/>
              <a:gd name="connsiteY2" fmla="*/ 6904700 h 6904700"/>
              <a:gd name="connsiteX3" fmla="*/ 0 w 9497960"/>
              <a:gd name="connsiteY3" fmla="*/ 6904700 h 6904700"/>
              <a:gd name="connsiteX4" fmla="*/ 0 w 9497960"/>
              <a:gd name="connsiteY4" fmla="*/ 0 h 6904700"/>
              <a:gd name="connsiteX0" fmla="*/ 0 w 9497960"/>
              <a:gd name="connsiteY0" fmla="*/ 0 h 6904700"/>
              <a:gd name="connsiteX1" fmla="*/ 9497960 w 9497960"/>
              <a:gd name="connsiteY1" fmla="*/ 0 h 6904700"/>
              <a:gd name="connsiteX2" fmla="*/ 9497960 w 9497960"/>
              <a:gd name="connsiteY2" fmla="*/ 6904700 h 6904700"/>
              <a:gd name="connsiteX3" fmla="*/ 0 w 9497960"/>
              <a:gd name="connsiteY3" fmla="*/ 0 h 6904700"/>
              <a:gd name="connsiteX0" fmla="*/ 0 w 9497960"/>
              <a:gd name="connsiteY0" fmla="*/ 0 h 6904700"/>
              <a:gd name="connsiteX1" fmla="*/ 9497960 w 9497960"/>
              <a:gd name="connsiteY1" fmla="*/ 0 h 6904700"/>
              <a:gd name="connsiteX2" fmla="*/ 9497960 w 9497960"/>
              <a:gd name="connsiteY2" fmla="*/ 6904700 h 6904700"/>
              <a:gd name="connsiteX3" fmla="*/ 8363820 w 9497960"/>
              <a:gd name="connsiteY3" fmla="*/ 6093488 h 6904700"/>
              <a:gd name="connsiteX4" fmla="*/ 0 w 9497960"/>
              <a:gd name="connsiteY4" fmla="*/ 0 h 6904700"/>
              <a:gd name="connsiteX0" fmla="*/ 0 w 9497960"/>
              <a:gd name="connsiteY0" fmla="*/ 0 h 6904700"/>
              <a:gd name="connsiteX1" fmla="*/ 9497960 w 9497960"/>
              <a:gd name="connsiteY1" fmla="*/ 0 h 6904700"/>
              <a:gd name="connsiteX2" fmla="*/ 9497960 w 9497960"/>
              <a:gd name="connsiteY2" fmla="*/ 6904700 h 6904700"/>
              <a:gd name="connsiteX3" fmla="*/ 8289392 w 9497960"/>
              <a:gd name="connsiteY3" fmla="*/ 6892460 h 6904700"/>
              <a:gd name="connsiteX4" fmla="*/ 0 w 9497960"/>
              <a:gd name="connsiteY4" fmla="*/ 0 h 6904700"/>
              <a:gd name="connsiteX0" fmla="*/ 0 w 9497960"/>
              <a:gd name="connsiteY0" fmla="*/ 0 h 6904700"/>
              <a:gd name="connsiteX1" fmla="*/ 9497960 w 9497960"/>
              <a:gd name="connsiteY1" fmla="*/ 0 h 6904700"/>
              <a:gd name="connsiteX2" fmla="*/ 9497960 w 9497960"/>
              <a:gd name="connsiteY2" fmla="*/ 6904700 h 6904700"/>
              <a:gd name="connsiteX3" fmla="*/ 8282669 w 9497960"/>
              <a:gd name="connsiteY3" fmla="*/ 6899197 h 6904700"/>
              <a:gd name="connsiteX4" fmla="*/ 0 w 9497960"/>
              <a:gd name="connsiteY4" fmla="*/ 0 h 6904700"/>
              <a:gd name="connsiteX0" fmla="*/ 0 w 9497960"/>
              <a:gd name="connsiteY0" fmla="*/ 0 h 6912670"/>
              <a:gd name="connsiteX1" fmla="*/ 9497960 w 9497960"/>
              <a:gd name="connsiteY1" fmla="*/ 0 h 6912670"/>
              <a:gd name="connsiteX2" fmla="*/ 9497960 w 9497960"/>
              <a:gd name="connsiteY2" fmla="*/ 6904700 h 6912670"/>
              <a:gd name="connsiteX3" fmla="*/ 8282669 w 9497960"/>
              <a:gd name="connsiteY3" fmla="*/ 6912670 h 6912670"/>
              <a:gd name="connsiteX4" fmla="*/ 0 w 9497960"/>
              <a:gd name="connsiteY4" fmla="*/ 0 h 6912670"/>
              <a:gd name="connsiteX0" fmla="*/ 0 w 9497960"/>
              <a:gd name="connsiteY0" fmla="*/ 0 h 6904700"/>
              <a:gd name="connsiteX1" fmla="*/ 9497960 w 9497960"/>
              <a:gd name="connsiteY1" fmla="*/ 0 h 6904700"/>
              <a:gd name="connsiteX2" fmla="*/ 9497960 w 9497960"/>
              <a:gd name="connsiteY2" fmla="*/ 6904700 h 6904700"/>
              <a:gd name="connsiteX3" fmla="*/ 8275945 w 9497960"/>
              <a:gd name="connsiteY3" fmla="*/ 6899197 h 6904700"/>
              <a:gd name="connsiteX4" fmla="*/ 0 w 9497960"/>
              <a:gd name="connsiteY4" fmla="*/ 0 h 6904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97960" h="6904700">
                <a:moveTo>
                  <a:pt x="0" y="0"/>
                </a:moveTo>
                <a:lnTo>
                  <a:pt x="9497960" y="0"/>
                </a:lnTo>
                <a:lnTo>
                  <a:pt x="9497960" y="6904700"/>
                </a:lnTo>
                <a:lnTo>
                  <a:pt x="8275945" y="6899197"/>
                </a:lnTo>
                <a:lnTo>
                  <a:pt x="0" y="0"/>
                </a:lnTo>
                <a:close/>
              </a:path>
            </a:pathLst>
          </a:custGeom>
          <a:solidFill>
            <a:schemeClr val="accent3">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404845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241779" y="980883"/>
            <a:ext cx="7943712" cy="5296850"/>
          </a:xfrm>
          <a:prstGeom prst="rect">
            <a:avLst/>
          </a:prstGeom>
        </p:spPr>
      </p:pic>
      <p:sp>
        <p:nvSpPr>
          <p:cNvPr id="5" name="Rectangle 4"/>
          <p:cNvSpPr/>
          <p:nvPr/>
        </p:nvSpPr>
        <p:spPr>
          <a:xfrm>
            <a:off x="4119239" y="978763"/>
            <a:ext cx="8066252" cy="5301090"/>
          </a:xfrm>
          <a:prstGeom prst="rect">
            <a:avLst/>
          </a:prstGeom>
          <a:gradFill flip="none" rotWithShape="1">
            <a:gsLst>
              <a:gs pos="11000">
                <a:schemeClr val="bg1"/>
              </a:gs>
              <a:gs pos="29000">
                <a:srgbClr val="FFFFFF"/>
              </a:gs>
              <a:gs pos="100000">
                <a:schemeClr val="bg1">
                  <a:alpha val="46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4"/>
          <p:cNvSpPr>
            <a:spLocks noGrp="1"/>
          </p:cNvSpPr>
          <p:nvPr>
            <p:ph type="title"/>
          </p:nvPr>
        </p:nvSpPr>
        <p:spPr>
          <a:xfrm>
            <a:off x="251672" y="136980"/>
            <a:ext cx="11476242" cy="735251"/>
          </a:xfrm>
        </p:spPr>
        <p:txBody>
          <a:bodyPr>
            <a:normAutofit/>
          </a:bodyPr>
          <a:lstStyle/>
          <a:p>
            <a:r>
              <a:rPr lang="en-US" sz="3200" dirty="0" smtClean="0">
                <a:solidFill>
                  <a:srgbClr val="53585F"/>
                </a:solidFill>
              </a:rPr>
              <a:t>Ion ISA </a:t>
            </a:r>
            <a:r>
              <a:rPr lang="en-US" sz="3200" dirty="0">
                <a:solidFill>
                  <a:srgbClr val="53585F"/>
                </a:solidFill>
              </a:rPr>
              <a:t>Provides Concierge Advisors – throughout the program</a:t>
            </a:r>
          </a:p>
        </p:txBody>
      </p:sp>
      <p:sp>
        <p:nvSpPr>
          <p:cNvPr id="2" name="Rectangle 1"/>
          <p:cNvSpPr/>
          <p:nvPr/>
        </p:nvSpPr>
        <p:spPr>
          <a:xfrm>
            <a:off x="360489" y="978762"/>
            <a:ext cx="7762580" cy="4434034"/>
          </a:xfrm>
          <a:prstGeom prst="rect">
            <a:avLst/>
          </a:prstGeom>
        </p:spPr>
        <p:txBody>
          <a:bodyPr wrap="square">
            <a:spAutoFit/>
          </a:bodyPr>
          <a:lstStyle/>
          <a:p>
            <a:pPr marL="228600" indent="-228600">
              <a:lnSpc>
                <a:spcPct val="90000"/>
              </a:lnSpc>
              <a:spcBef>
                <a:spcPts val="1000"/>
              </a:spcBef>
              <a:spcAft>
                <a:spcPts val="1800"/>
              </a:spcAft>
              <a:buFont typeface="Wingdings" panose="05000000000000000000" pitchFamily="2" charset="2"/>
              <a:buChar char="§"/>
            </a:pPr>
            <a:r>
              <a:rPr lang="en-US" sz="1600" dirty="0">
                <a:solidFill>
                  <a:schemeClr val="bg2">
                    <a:lumMod val="25000"/>
                  </a:schemeClr>
                </a:solidFill>
              </a:rPr>
              <a:t>80 hours classroom training and 40 hours on-the-job training for new hires</a:t>
            </a:r>
          </a:p>
          <a:p>
            <a:pPr marL="228600" indent="-228600">
              <a:lnSpc>
                <a:spcPct val="90000"/>
              </a:lnSpc>
              <a:spcBef>
                <a:spcPts val="1000"/>
              </a:spcBef>
              <a:spcAft>
                <a:spcPts val="1800"/>
              </a:spcAft>
              <a:buFont typeface="Wingdings" panose="05000000000000000000" pitchFamily="2" charset="2"/>
              <a:buChar char="§"/>
            </a:pPr>
            <a:r>
              <a:rPr lang="en-US" sz="1600" dirty="0">
                <a:solidFill>
                  <a:schemeClr val="bg2">
                    <a:lumMod val="25000"/>
                  </a:schemeClr>
                </a:solidFill>
              </a:rPr>
              <a:t>Ongoing training delivered monthly, quarterly, and annually in 1-on-1 and group settings</a:t>
            </a:r>
          </a:p>
          <a:p>
            <a:pPr marL="228600" indent="-228600">
              <a:lnSpc>
                <a:spcPct val="90000"/>
              </a:lnSpc>
              <a:spcBef>
                <a:spcPts val="1000"/>
              </a:spcBef>
              <a:spcAft>
                <a:spcPts val="600"/>
              </a:spcAft>
              <a:buFont typeface="Wingdings" panose="05000000000000000000" pitchFamily="2" charset="2"/>
              <a:buChar char="§"/>
            </a:pPr>
            <a:r>
              <a:rPr lang="en-US" sz="1600" dirty="0">
                <a:solidFill>
                  <a:schemeClr val="bg2">
                    <a:lumMod val="25000"/>
                  </a:schemeClr>
                </a:solidFill>
              </a:rPr>
              <a:t>Semi Annual Training and Examination is administered in the following areas:</a:t>
            </a:r>
          </a:p>
          <a:p>
            <a:pPr marL="742950" lvl="2" indent="-285750">
              <a:spcBef>
                <a:spcPts val="1000"/>
              </a:spcBef>
              <a:spcAft>
                <a:spcPts val="600"/>
              </a:spcAft>
              <a:buFont typeface="Wingdings" panose="05000000000000000000" pitchFamily="2" charset="2"/>
              <a:buChar char="ü"/>
            </a:pPr>
            <a:r>
              <a:rPr lang="en-US" sz="1600" i="1" dirty="0">
                <a:solidFill>
                  <a:schemeClr val="bg2">
                    <a:lumMod val="25000"/>
                  </a:schemeClr>
                </a:solidFill>
              </a:rPr>
              <a:t>Security Awareness</a:t>
            </a:r>
          </a:p>
          <a:p>
            <a:pPr marL="742950" lvl="2" indent="-285750">
              <a:spcBef>
                <a:spcPts val="1000"/>
              </a:spcBef>
              <a:spcAft>
                <a:spcPts val="600"/>
              </a:spcAft>
              <a:buFont typeface="Wingdings" panose="05000000000000000000" pitchFamily="2" charset="2"/>
              <a:buChar char="ü"/>
            </a:pPr>
            <a:r>
              <a:rPr lang="en-US" sz="1600" i="1" dirty="0">
                <a:solidFill>
                  <a:schemeClr val="bg2">
                    <a:lumMod val="25000"/>
                  </a:schemeClr>
                </a:solidFill>
              </a:rPr>
              <a:t>Fair Debt Collections  Practices Act  (FDCPA)</a:t>
            </a:r>
          </a:p>
          <a:p>
            <a:pPr marL="742950" lvl="2" indent="-285750">
              <a:spcBef>
                <a:spcPts val="1000"/>
              </a:spcBef>
              <a:spcAft>
                <a:spcPts val="1800"/>
              </a:spcAft>
              <a:buFont typeface="Wingdings" panose="05000000000000000000" pitchFamily="2" charset="2"/>
              <a:buChar char="ü"/>
            </a:pPr>
            <a:r>
              <a:rPr lang="en-US" sz="1600" i="1" dirty="0">
                <a:solidFill>
                  <a:schemeClr val="bg2">
                    <a:lumMod val="25000"/>
                  </a:schemeClr>
                </a:solidFill>
              </a:rPr>
              <a:t>Family Educational Rights and Privacy Act (FERPA)</a:t>
            </a:r>
          </a:p>
          <a:p>
            <a:pPr marL="228600" indent="-228600">
              <a:lnSpc>
                <a:spcPct val="90000"/>
              </a:lnSpc>
              <a:spcBef>
                <a:spcPts val="1000"/>
              </a:spcBef>
              <a:spcAft>
                <a:spcPts val="1800"/>
              </a:spcAft>
              <a:buFont typeface="Wingdings" panose="05000000000000000000" pitchFamily="2" charset="2"/>
              <a:buChar char="§"/>
            </a:pPr>
            <a:r>
              <a:rPr lang="en-US" sz="1600" dirty="0">
                <a:solidFill>
                  <a:schemeClr val="bg2">
                    <a:lumMod val="25000"/>
                  </a:schemeClr>
                </a:solidFill>
              </a:rPr>
              <a:t>All Customer Service Managers are certified as Certified Financial Education Instructor (CFEI) through the National Financial Educators Council (NFEC)</a:t>
            </a:r>
          </a:p>
          <a:p>
            <a:pPr marL="228600" indent="-228600">
              <a:lnSpc>
                <a:spcPct val="90000"/>
              </a:lnSpc>
              <a:spcBef>
                <a:spcPts val="1000"/>
              </a:spcBef>
              <a:spcAft>
                <a:spcPts val="1800"/>
              </a:spcAft>
              <a:buFont typeface="Wingdings" panose="05000000000000000000" pitchFamily="2" charset="2"/>
              <a:buChar char="§"/>
            </a:pPr>
            <a:r>
              <a:rPr lang="en-US" sz="1600" dirty="0">
                <a:solidFill>
                  <a:schemeClr val="bg2">
                    <a:lumMod val="25000"/>
                  </a:schemeClr>
                </a:solidFill>
              </a:rPr>
              <a:t>Customer Satisfaction Surveys and internal Audit and Compliance “Scorecards” are used to identify “coaching and training” opportunities  </a:t>
            </a:r>
          </a:p>
        </p:txBody>
      </p:sp>
    </p:spTree>
    <p:extLst>
      <p:ext uri="{BB962C8B-B14F-4D97-AF65-F5344CB8AC3E}">
        <p14:creationId xmlns:p14="http://schemas.microsoft.com/office/powerpoint/2010/main" val="21599162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p:cNvSpPr>
            <a:spLocks noGrp="1"/>
          </p:cNvSpPr>
          <p:nvPr>
            <p:ph type="title"/>
          </p:nvPr>
        </p:nvSpPr>
        <p:spPr>
          <a:xfrm>
            <a:off x="251672" y="136980"/>
            <a:ext cx="12092728" cy="735251"/>
          </a:xfrm>
        </p:spPr>
        <p:txBody>
          <a:bodyPr>
            <a:normAutofit fontScale="90000"/>
          </a:bodyPr>
          <a:lstStyle/>
          <a:p>
            <a:r>
              <a:rPr lang="en-US" sz="3200" dirty="0" smtClean="0">
                <a:solidFill>
                  <a:srgbClr val="53585F"/>
                </a:solidFill>
              </a:rPr>
              <a:t>Ion ISA’s </a:t>
            </a:r>
            <a:r>
              <a:rPr lang="en-US" sz="3200" dirty="0">
                <a:solidFill>
                  <a:srgbClr val="53585F"/>
                </a:solidFill>
              </a:rPr>
              <a:t>Compliance Ensures Delivery of Quality in Service and Standards</a:t>
            </a:r>
          </a:p>
        </p:txBody>
      </p:sp>
      <p:sp>
        <p:nvSpPr>
          <p:cNvPr id="4" name="Text Placeholder 2"/>
          <p:cNvSpPr txBox="1">
            <a:spLocks/>
          </p:cNvSpPr>
          <p:nvPr/>
        </p:nvSpPr>
        <p:spPr>
          <a:xfrm>
            <a:off x="251672" y="1123402"/>
            <a:ext cx="11354181" cy="4923585"/>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en-US" sz="1600" dirty="0">
                <a:solidFill>
                  <a:schemeClr val="bg2">
                    <a:lumMod val="25000"/>
                  </a:schemeClr>
                </a:solidFill>
              </a:rPr>
              <a:t>Externally audited Third Party Servicer under Higher Education Act requirements set by US Department of Education rules </a:t>
            </a:r>
          </a:p>
          <a:p>
            <a:pPr>
              <a:buFont typeface="Wingdings" panose="05000000000000000000" pitchFamily="2" charset="2"/>
              <a:buChar char="§"/>
            </a:pPr>
            <a:r>
              <a:rPr lang="en-US" sz="1600" dirty="0">
                <a:solidFill>
                  <a:schemeClr val="bg2">
                    <a:lumMod val="25000"/>
                  </a:schemeClr>
                </a:solidFill>
              </a:rPr>
              <a:t>Comprehensive Compliance Management System, which ensures identification and resolution of potential issues.</a:t>
            </a:r>
          </a:p>
          <a:p>
            <a:pPr>
              <a:buFont typeface="Wingdings" panose="05000000000000000000" pitchFamily="2" charset="2"/>
              <a:buChar char="§"/>
            </a:pPr>
            <a:r>
              <a:rPr lang="en-US" sz="1600" dirty="0">
                <a:solidFill>
                  <a:schemeClr val="bg2">
                    <a:lumMod val="25000"/>
                  </a:schemeClr>
                </a:solidFill>
              </a:rPr>
              <a:t>Enterprise-wide independent oversight based on “tone at the top” principles</a:t>
            </a:r>
          </a:p>
          <a:p>
            <a:pPr>
              <a:buFont typeface="Wingdings" panose="05000000000000000000" pitchFamily="2" charset="2"/>
              <a:buChar char="§"/>
            </a:pPr>
            <a:r>
              <a:rPr lang="en-US" sz="1600" dirty="0">
                <a:solidFill>
                  <a:schemeClr val="bg2">
                    <a:lumMod val="25000"/>
                  </a:schemeClr>
                </a:solidFill>
              </a:rPr>
              <a:t>Professional Practices Management System (PPMS) Annually Assessed and Certified</a:t>
            </a:r>
          </a:p>
          <a:p>
            <a:pPr>
              <a:buFont typeface="Wingdings" panose="05000000000000000000" pitchFamily="2" charset="2"/>
              <a:buChar char="§"/>
            </a:pPr>
            <a:r>
              <a:rPr lang="en-US" sz="1600" b="1" u="sng" dirty="0">
                <a:solidFill>
                  <a:schemeClr val="bg2">
                    <a:lumMod val="25000"/>
                  </a:schemeClr>
                </a:solidFill>
              </a:rPr>
              <a:t>Less than 30 Complaints since December 2016 on the CFPB Database company wide</a:t>
            </a:r>
            <a:r>
              <a:rPr lang="en-US" sz="1600" dirty="0">
                <a:solidFill>
                  <a:schemeClr val="bg2">
                    <a:lumMod val="25000"/>
                  </a:schemeClr>
                </a:solidFill>
              </a:rPr>
              <a:t/>
            </a:r>
            <a:br>
              <a:rPr lang="en-US" sz="1600" dirty="0">
                <a:solidFill>
                  <a:schemeClr val="bg2">
                    <a:lumMod val="25000"/>
                  </a:schemeClr>
                </a:solidFill>
              </a:rPr>
            </a:br>
            <a:endParaRPr lang="en-US" sz="1600" dirty="0">
              <a:solidFill>
                <a:schemeClr val="bg2">
                  <a:lumMod val="25000"/>
                </a:schemeClr>
              </a:solidFill>
            </a:endParaRPr>
          </a:p>
          <a:p>
            <a:pPr marL="0" indent="0">
              <a:buFont typeface="Arial" panose="020B0604020202020204" pitchFamily="34" charset="0"/>
              <a:buNone/>
            </a:pPr>
            <a:r>
              <a:rPr lang="en-US" sz="1600" dirty="0">
                <a:solidFill>
                  <a:schemeClr val="bg2">
                    <a:lumMod val="10000"/>
                  </a:schemeClr>
                </a:solidFill>
              </a:rPr>
              <a:t>Compliant with all State and Federal regulations including, but not limited to:</a:t>
            </a:r>
            <a:endParaRPr lang="en-US" dirty="0"/>
          </a:p>
          <a:p>
            <a:endParaRPr lang="en-US" dirty="0"/>
          </a:p>
          <a:p>
            <a:endParaRPr lang="en-US" dirty="0"/>
          </a:p>
          <a:p>
            <a:endParaRPr lang="en-US" dirty="0"/>
          </a:p>
          <a:p>
            <a:pPr marL="0" indent="0">
              <a:buFont typeface="Arial" panose="020B0604020202020204" pitchFamily="34" charset="0"/>
              <a:buNone/>
            </a:pPr>
            <a:endParaRPr lang="en-US" dirty="0"/>
          </a:p>
        </p:txBody>
      </p:sp>
      <p:graphicFrame>
        <p:nvGraphicFramePr>
          <p:cNvPr id="5" name="Diagram 4"/>
          <p:cNvGraphicFramePr/>
          <p:nvPr>
            <p:extLst/>
          </p:nvPr>
        </p:nvGraphicFramePr>
        <p:xfrm>
          <a:off x="8364513" y="2048356"/>
          <a:ext cx="3363401" cy="34987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Table 5"/>
          <p:cNvGraphicFramePr>
            <a:graphicFrameLocks noGrp="1"/>
          </p:cNvGraphicFramePr>
          <p:nvPr>
            <p:extLst/>
          </p:nvPr>
        </p:nvGraphicFramePr>
        <p:xfrm>
          <a:off x="339010" y="3442408"/>
          <a:ext cx="7469552" cy="1550998"/>
        </p:xfrm>
        <a:graphic>
          <a:graphicData uri="http://schemas.openxmlformats.org/drawingml/2006/table">
            <a:tbl>
              <a:tblPr firstRow="1" bandRow="1">
                <a:tableStyleId>{5C22544A-7EE6-4342-B048-85BDC9FD1C3A}</a:tableStyleId>
              </a:tblPr>
              <a:tblGrid>
                <a:gridCol w="3694094">
                  <a:extLst>
                    <a:ext uri="{9D8B030D-6E8A-4147-A177-3AD203B41FA5}">
                      <a16:colId xmlns:a16="http://schemas.microsoft.com/office/drawing/2014/main" xmlns="" val="20000"/>
                    </a:ext>
                  </a:extLst>
                </a:gridCol>
                <a:gridCol w="3775458">
                  <a:extLst>
                    <a:ext uri="{9D8B030D-6E8A-4147-A177-3AD203B41FA5}">
                      <a16:colId xmlns:a16="http://schemas.microsoft.com/office/drawing/2014/main" xmlns="" val="20001"/>
                    </a:ext>
                  </a:extLst>
                </a:gridCol>
              </a:tblGrid>
              <a:tr h="514678">
                <a:tc>
                  <a:txBody>
                    <a:bodyPr/>
                    <a:lstStyle/>
                    <a:p>
                      <a:pPr marL="0" algn="l" defTabSz="457200" rtl="0" eaLnBrk="1" latinLnBrk="0" hangingPunct="1"/>
                      <a:r>
                        <a:rPr lang="en-US" sz="1400" b="0" kern="1200" dirty="0">
                          <a:solidFill>
                            <a:srgbClr val="2D3035"/>
                          </a:solidFill>
                          <a:latin typeface="+mn-lt"/>
                          <a:ea typeface="+mn-ea"/>
                          <a:cs typeface="+mn-cs"/>
                        </a:rPr>
                        <a:t>Fair Debt Collections Practices Act (FDCPA)</a:t>
                      </a:r>
                    </a:p>
                  </a:txBody>
                  <a:tcPr anchor="ctr">
                    <a:solidFill>
                      <a:schemeClr val="bg2"/>
                    </a:solidFill>
                  </a:tcPr>
                </a:tc>
                <a:tc>
                  <a:txBody>
                    <a:bodyPr/>
                    <a:lstStyle/>
                    <a:p>
                      <a:r>
                        <a:rPr lang="en-US" sz="1400" b="0" dirty="0">
                          <a:solidFill>
                            <a:srgbClr val="2D3035"/>
                          </a:solidFill>
                        </a:rPr>
                        <a:t>Unfair, Deceptive, or</a:t>
                      </a:r>
                      <a:r>
                        <a:rPr lang="en-US" sz="1400" b="0" baseline="0" dirty="0">
                          <a:solidFill>
                            <a:srgbClr val="2D3035"/>
                          </a:solidFill>
                        </a:rPr>
                        <a:t> Abusive Acts or Practices (UDAAP)</a:t>
                      </a:r>
                      <a:endParaRPr lang="en-US" sz="1400" b="0" dirty="0">
                        <a:solidFill>
                          <a:srgbClr val="2D3035"/>
                        </a:solidFill>
                      </a:endParaRPr>
                    </a:p>
                  </a:txBody>
                  <a:tcPr anchor="ctr">
                    <a:solidFill>
                      <a:schemeClr val="bg2"/>
                    </a:solidFill>
                  </a:tcPr>
                </a:tc>
                <a:extLst>
                  <a:ext uri="{0D108BD9-81ED-4DB2-BD59-A6C34878D82A}">
                    <a16:rowId xmlns:a16="http://schemas.microsoft.com/office/drawing/2014/main" xmlns="" val="10000"/>
                  </a:ext>
                </a:extLst>
              </a:tr>
              <a:tr h="514678">
                <a:tc>
                  <a:txBody>
                    <a:bodyPr/>
                    <a:lstStyle/>
                    <a:p>
                      <a:r>
                        <a:rPr lang="en-US" sz="1400" dirty="0">
                          <a:solidFill>
                            <a:srgbClr val="2D3035"/>
                          </a:solidFill>
                        </a:rPr>
                        <a:t>Equal Credit</a:t>
                      </a:r>
                      <a:r>
                        <a:rPr lang="en-US" sz="1400" baseline="0" dirty="0">
                          <a:solidFill>
                            <a:srgbClr val="2D3035"/>
                          </a:solidFill>
                        </a:rPr>
                        <a:t> Opportunity Act (ECOA)</a:t>
                      </a:r>
                      <a:endParaRPr lang="en-US" sz="1400" dirty="0">
                        <a:solidFill>
                          <a:srgbClr val="2D3035"/>
                        </a:solidFill>
                      </a:endParaRPr>
                    </a:p>
                  </a:txBody>
                  <a:tcPr anchor="ctr"/>
                </a:tc>
                <a:tc>
                  <a:txBody>
                    <a:bodyPr/>
                    <a:lstStyle/>
                    <a:p>
                      <a:r>
                        <a:rPr lang="en-US" sz="1400" dirty="0">
                          <a:solidFill>
                            <a:srgbClr val="2D3035"/>
                          </a:solidFill>
                        </a:rPr>
                        <a:t>Fair Credit</a:t>
                      </a:r>
                      <a:r>
                        <a:rPr lang="en-US" sz="1400" baseline="0" dirty="0">
                          <a:solidFill>
                            <a:srgbClr val="2D3035"/>
                          </a:solidFill>
                        </a:rPr>
                        <a:t> Reporting Act (FCRA)</a:t>
                      </a:r>
                      <a:endParaRPr lang="en-US" sz="1400" dirty="0">
                        <a:solidFill>
                          <a:srgbClr val="2D3035"/>
                        </a:solidFill>
                      </a:endParaRPr>
                    </a:p>
                  </a:txBody>
                  <a:tcPr anchor="ctr"/>
                </a:tc>
                <a:extLst>
                  <a:ext uri="{0D108BD9-81ED-4DB2-BD59-A6C34878D82A}">
                    <a16:rowId xmlns:a16="http://schemas.microsoft.com/office/drawing/2014/main" xmlns="" val="10001"/>
                  </a:ext>
                </a:extLst>
              </a:tr>
              <a:tr h="514678">
                <a:tc>
                  <a:txBody>
                    <a:bodyPr/>
                    <a:lstStyle/>
                    <a:p>
                      <a:r>
                        <a:rPr lang="en-US" sz="1400" dirty="0">
                          <a:solidFill>
                            <a:srgbClr val="2D3035"/>
                          </a:solidFill>
                        </a:rPr>
                        <a:t>Fair and Accurate Credit Transactions Act (FACTA)</a:t>
                      </a:r>
                    </a:p>
                  </a:txBody>
                  <a:tcPr anchor="ctr"/>
                </a:tc>
                <a:tc>
                  <a:txBody>
                    <a:bodyPr/>
                    <a:lstStyle/>
                    <a:p>
                      <a:r>
                        <a:rPr lang="en-US" sz="1400" dirty="0">
                          <a:solidFill>
                            <a:srgbClr val="2D3035"/>
                          </a:solidFill>
                        </a:rPr>
                        <a:t>Service Members</a:t>
                      </a:r>
                      <a:r>
                        <a:rPr lang="en-US" sz="1400" baseline="0" dirty="0">
                          <a:solidFill>
                            <a:srgbClr val="2D3035"/>
                          </a:solidFill>
                        </a:rPr>
                        <a:t> Civil Relief Act (SCRA)</a:t>
                      </a:r>
                      <a:endParaRPr lang="en-US" sz="1400" dirty="0">
                        <a:solidFill>
                          <a:srgbClr val="2D3035"/>
                        </a:solidFill>
                      </a:endParaRPr>
                    </a:p>
                  </a:txBody>
                  <a:tcPr anchor="ctr"/>
                </a:tc>
                <a:extLst>
                  <a:ext uri="{0D108BD9-81ED-4DB2-BD59-A6C34878D82A}">
                    <a16:rowId xmlns:a16="http://schemas.microsoft.com/office/drawing/2014/main" xmlns="" val="10002"/>
                  </a:ext>
                </a:extLst>
              </a:tr>
            </a:tbl>
          </a:graphicData>
        </a:graphic>
      </p:graphicFrame>
      <p:sp>
        <p:nvSpPr>
          <p:cNvPr id="8" name="TextBox 7"/>
          <p:cNvSpPr txBox="1"/>
          <p:nvPr/>
        </p:nvSpPr>
        <p:spPr>
          <a:xfrm>
            <a:off x="418909" y="5394032"/>
            <a:ext cx="8585036" cy="584775"/>
          </a:xfrm>
          <a:prstGeom prst="rect">
            <a:avLst/>
          </a:prstGeom>
          <a:noFill/>
        </p:spPr>
        <p:txBody>
          <a:bodyPr wrap="square" rtlCol="0">
            <a:spAutoFit/>
          </a:bodyPr>
          <a:lstStyle/>
          <a:p>
            <a:r>
              <a:rPr lang="en-US" sz="1600" b="1" dirty="0" smtClean="0">
                <a:solidFill>
                  <a:srgbClr val="0776A0"/>
                </a:solidFill>
              </a:rPr>
              <a:t>Ion ISA’s </a:t>
            </a:r>
            <a:r>
              <a:rPr lang="en-US" sz="1600" b="1" dirty="0">
                <a:solidFill>
                  <a:srgbClr val="0776A0"/>
                </a:solidFill>
              </a:rPr>
              <a:t>General Counsel oversees all compliance and risk management activities and ensures employee training and performance delivery across all companies meet required standards</a:t>
            </a:r>
          </a:p>
        </p:txBody>
      </p:sp>
    </p:spTree>
    <p:extLst>
      <p:ext uri="{BB962C8B-B14F-4D97-AF65-F5344CB8AC3E}">
        <p14:creationId xmlns:p14="http://schemas.microsoft.com/office/powerpoint/2010/main" val="892854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p:cNvSpPr>
            <a:spLocks noGrp="1"/>
          </p:cNvSpPr>
          <p:nvPr>
            <p:ph type="title"/>
          </p:nvPr>
        </p:nvSpPr>
        <p:spPr>
          <a:xfrm>
            <a:off x="251672" y="136980"/>
            <a:ext cx="11476242" cy="735251"/>
          </a:xfrm>
        </p:spPr>
        <p:txBody>
          <a:bodyPr>
            <a:normAutofit/>
          </a:bodyPr>
          <a:lstStyle/>
          <a:p>
            <a:r>
              <a:rPr lang="en-US" sz="3200" dirty="0">
                <a:solidFill>
                  <a:srgbClr val="53585F"/>
                </a:solidFill>
              </a:rPr>
              <a:t>Scalable Technology Supports Best-in-Class Security</a:t>
            </a:r>
          </a:p>
        </p:txBody>
      </p:sp>
      <p:graphicFrame>
        <p:nvGraphicFramePr>
          <p:cNvPr id="9" name="Table 8"/>
          <p:cNvGraphicFramePr>
            <a:graphicFrameLocks noGrp="1"/>
          </p:cNvGraphicFramePr>
          <p:nvPr>
            <p:extLst/>
          </p:nvPr>
        </p:nvGraphicFramePr>
        <p:xfrm>
          <a:off x="345235" y="885458"/>
          <a:ext cx="8474300" cy="5185459"/>
        </p:xfrm>
        <a:graphic>
          <a:graphicData uri="http://schemas.openxmlformats.org/drawingml/2006/table">
            <a:tbl>
              <a:tblPr firstRow="1" bandRow="1">
                <a:tableStyleId>{ED083AE6-46FA-4A59-8FB0-9F97EB10719F}</a:tableStyleId>
              </a:tblPr>
              <a:tblGrid>
                <a:gridCol w="1970055">
                  <a:extLst>
                    <a:ext uri="{9D8B030D-6E8A-4147-A177-3AD203B41FA5}">
                      <a16:colId xmlns:a16="http://schemas.microsoft.com/office/drawing/2014/main" xmlns="" val="20000"/>
                    </a:ext>
                  </a:extLst>
                </a:gridCol>
                <a:gridCol w="6504245">
                  <a:extLst>
                    <a:ext uri="{9D8B030D-6E8A-4147-A177-3AD203B41FA5}">
                      <a16:colId xmlns:a16="http://schemas.microsoft.com/office/drawing/2014/main" xmlns="" val="20001"/>
                    </a:ext>
                  </a:extLst>
                </a:gridCol>
              </a:tblGrid>
              <a:tr h="487644">
                <a:tc>
                  <a:txBody>
                    <a:bodyPr/>
                    <a:lstStyle/>
                    <a:p>
                      <a:r>
                        <a:rPr lang="en-US" sz="1400" dirty="0">
                          <a:solidFill>
                            <a:schemeClr val="bg1"/>
                          </a:solidFill>
                        </a:rPr>
                        <a:t>Application</a:t>
                      </a:r>
                    </a:p>
                  </a:txBody>
                  <a:tcPr anchor="b">
                    <a:lnL w="3175" cap="flat" cmpd="sng" algn="ctr">
                      <a:solidFill>
                        <a:schemeClr val="bg2">
                          <a:lumMod val="25000"/>
                        </a:schemeClr>
                      </a:solidFill>
                      <a:prstDash val="solid"/>
                      <a:round/>
                      <a:headEnd type="none" w="med" len="med"/>
                      <a:tailEnd type="none" w="med" len="med"/>
                    </a:lnL>
                    <a:lnR w="3175" cap="flat" cmpd="sng" algn="ctr">
                      <a:solidFill>
                        <a:schemeClr val="bg2">
                          <a:lumMod val="25000"/>
                        </a:schemeClr>
                      </a:solidFill>
                      <a:prstDash val="solid"/>
                      <a:round/>
                      <a:headEnd type="none" w="med" len="med"/>
                      <a:tailEnd type="none" w="med" len="med"/>
                    </a:lnR>
                    <a:lnT w="3175" cap="flat" cmpd="sng" algn="ctr">
                      <a:solidFill>
                        <a:schemeClr val="bg2">
                          <a:lumMod val="25000"/>
                        </a:schemeClr>
                      </a:solidFill>
                      <a:prstDash val="solid"/>
                      <a:round/>
                      <a:headEnd type="none" w="med" len="med"/>
                      <a:tailEnd type="none" w="med" len="med"/>
                    </a:lnT>
                    <a:lnB w="3175"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solidFill>
                      <a:srgbClr val="0776A0"/>
                    </a:solidFill>
                  </a:tcPr>
                </a:tc>
                <a:tc>
                  <a:txBody>
                    <a:bodyPr/>
                    <a:lstStyle/>
                    <a:p>
                      <a:r>
                        <a:rPr lang="en-US" sz="1400" dirty="0">
                          <a:solidFill>
                            <a:schemeClr val="bg1"/>
                          </a:solidFill>
                        </a:rPr>
                        <a:t>Purpose</a:t>
                      </a:r>
                    </a:p>
                  </a:txBody>
                  <a:tcPr anchor="b">
                    <a:lnL w="3175" cap="flat" cmpd="sng" algn="ctr">
                      <a:solidFill>
                        <a:schemeClr val="bg2">
                          <a:lumMod val="25000"/>
                        </a:schemeClr>
                      </a:solidFill>
                      <a:prstDash val="solid"/>
                      <a:round/>
                      <a:headEnd type="none" w="med" len="med"/>
                      <a:tailEnd type="none" w="med" len="med"/>
                    </a:lnL>
                    <a:lnR w="3175" cap="flat" cmpd="sng" algn="ctr">
                      <a:solidFill>
                        <a:schemeClr val="bg2">
                          <a:lumMod val="25000"/>
                        </a:schemeClr>
                      </a:solidFill>
                      <a:prstDash val="solid"/>
                      <a:round/>
                      <a:headEnd type="none" w="med" len="med"/>
                      <a:tailEnd type="none" w="med" len="med"/>
                    </a:lnR>
                    <a:lnT w="3175" cap="flat" cmpd="sng" algn="ctr">
                      <a:solidFill>
                        <a:schemeClr val="bg2">
                          <a:lumMod val="25000"/>
                        </a:schemeClr>
                      </a:solidFill>
                      <a:prstDash val="solid"/>
                      <a:round/>
                      <a:headEnd type="none" w="med" len="med"/>
                      <a:tailEnd type="none" w="med" len="med"/>
                    </a:lnT>
                    <a:lnB w="3175"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solidFill>
                      <a:srgbClr val="0776A0"/>
                    </a:solidFill>
                  </a:tcPr>
                </a:tc>
                <a:extLst>
                  <a:ext uri="{0D108BD9-81ED-4DB2-BD59-A6C34878D82A}">
                    <a16:rowId xmlns:a16="http://schemas.microsoft.com/office/drawing/2014/main" xmlns="" val="10000"/>
                  </a:ext>
                </a:extLst>
              </a:tr>
              <a:tr h="1510418">
                <a:tc>
                  <a:txBody>
                    <a:bodyPr/>
                    <a:lstStyle/>
                    <a:p>
                      <a:r>
                        <a:rPr lang="en-US" sz="1400" b="1" dirty="0">
                          <a:solidFill>
                            <a:srgbClr val="2D3035"/>
                          </a:solidFill>
                        </a:rPr>
                        <a:t>Microsoft Azure Government Cloud</a:t>
                      </a:r>
                    </a:p>
                  </a:txBody>
                  <a:tcPr anchor="ctr">
                    <a:lnL w="3175" cap="flat" cmpd="sng" algn="ctr">
                      <a:solidFill>
                        <a:schemeClr val="bg2">
                          <a:lumMod val="25000"/>
                        </a:schemeClr>
                      </a:solidFill>
                      <a:prstDash val="solid"/>
                      <a:round/>
                      <a:headEnd type="none" w="med" len="med"/>
                      <a:tailEnd type="none" w="med" len="med"/>
                    </a:lnL>
                    <a:lnR w="3175" cap="flat" cmpd="sng" algn="ctr">
                      <a:solidFill>
                        <a:schemeClr val="bg2">
                          <a:lumMod val="25000"/>
                        </a:schemeClr>
                      </a:solidFill>
                      <a:prstDash val="solid"/>
                      <a:round/>
                      <a:headEnd type="none" w="med" len="med"/>
                      <a:tailEnd type="none" w="med" len="med"/>
                    </a:lnR>
                    <a:lnT w="3175" cap="flat" cmpd="sng" algn="ctr">
                      <a:solidFill>
                        <a:schemeClr val="bg2">
                          <a:lumMod val="25000"/>
                        </a:schemeClr>
                      </a:solidFill>
                      <a:prstDash val="solid"/>
                      <a:round/>
                      <a:headEnd type="none" w="med" len="med"/>
                      <a:tailEnd type="none" w="med" len="med"/>
                    </a:lnT>
                    <a:lnB w="3175"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spcAft>
                          <a:spcPts val="600"/>
                        </a:spcAft>
                      </a:pPr>
                      <a:r>
                        <a:rPr lang="en-US" sz="1100" b="0" i="0" dirty="0">
                          <a:solidFill>
                            <a:srgbClr val="2D3035"/>
                          </a:solidFill>
                        </a:rPr>
                        <a:t>- Provides Infrastructure as a Service (IaaS)</a:t>
                      </a:r>
                    </a:p>
                    <a:p>
                      <a:pPr>
                        <a:spcAft>
                          <a:spcPts val="600"/>
                        </a:spcAft>
                      </a:pPr>
                      <a:r>
                        <a:rPr lang="en-US" sz="1100" b="0" dirty="0">
                          <a:solidFill>
                            <a:srgbClr val="2D3035"/>
                          </a:solidFill>
                        </a:rPr>
                        <a:t>- Ensures fastest performance, unlimited scalability, and highest availability</a:t>
                      </a:r>
                    </a:p>
                    <a:p>
                      <a:pPr>
                        <a:spcAft>
                          <a:spcPts val="600"/>
                        </a:spcAft>
                      </a:pPr>
                      <a:r>
                        <a:rPr lang="en-US" sz="1100" b="0" dirty="0">
                          <a:solidFill>
                            <a:srgbClr val="2D3035"/>
                          </a:solidFill>
                        </a:rPr>
                        <a:t>- Operating expense with no refresh cycle vs. a Capital Expense with a refresh cycle</a:t>
                      </a:r>
                    </a:p>
                    <a:p>
                      <a:pPr>
                        <a:spcAft>
                          <a:spcPts val="600"/>
                        </a:spcAft>
                      </a:pPr>
                      <a:r>
                        <a:rPr lang="en-US" sz="1100" b="0" dirty="0">
                          <a:solidFill>
                            <a:srgbClr val="2D3035"/>
                          </a:solidFill>
                        </a:rPr>
                        <a:t>- Lower Total Cost of Ownership (TCO) than premise-based architecture.</a:t>
                      </a:r>
                    </a:p>
                  </a:txBody>
                  <a:tcPr anchor="ctr">
                    <a:lnL w="3175" cap="flat" cmpd="sng" algn="ctr">
                      <a:solidFill>
                        <a:schemeClr val="bg2">
                          <a:lumMod val="25000"/>
                        </a:schemeClr>
                      </a:solidFill>
                      <a:prstDash val="solid"/>
                      <a:round/>
                      <a:headEnd type="none" w="med" len="med"/>
                      <a:tailEnd type="none" w="med" len="med"/>
                    </a:lnL>
                    <a:lnR w="3175" cap="flat" cmpd="sng" algn="ctr">
                      <a:solidFill>
                        <a:schemeClr val="bg2">
                          <a:lumMod val="25000"/>
                        </a:schemeClr>
                      </a:solidFill>
                      <a:prstDash val="solid"/>
                      <a:round/>
                      <a:headEnd type="none" w="med" len="med"/>
                      <a:tailEnd type="none" w="med" len="med"/>
                    </a:lnR>
                    <a:lnT w="3175" cap="flat" cmpd="sng" algn="ctr">
                      <a:solidFill>
                        <a:schemeClr val="bg2">
                          <a:lumMod val="25000"/>
                        </a:schemeClr>
                      </a:solidFill>
                      <a:prstDash val="solid"/>
                      <a:round/>
                      <a:headEnd type="none" w="med" len="med"/>
                      <a:tailEnd type="none" w="med" len="med"/>
                    </a:lnT>
                    <a:lnB w="3175"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1"/>
                  </a:ext>
                </a:extLst>
              </a:tr>
              <a:tr h="2346190">
                <a:tc>
                  <a:txBody>
                    <a:bodyPr/>
                    <a:lstStyle/>
                    <a:p>
                      <a:pPr lvl="0"/>
                      <a:r>
                        <a:rPr lang="en-US" sz="1400" b="1" dirty="0">
                          <a:solidFill>
                            <a:srgbClr val="2D3035"/>
                          </a:solidFill>
                        </a:rPr>
                        <a:t>Virtual Servers, Terminal Servers, and SAN</a:t>
                      </a:r>
                    </a:p>
                  </a:txBody>
                  <a:tcPr anchor="ctr">
                    <a:lnL w="3175" cap="flat" cmpd="sng" algn="ctr">
                      <a:solidFill>
                        <a:schemeClr val="bg2">
                          <a:lumMod val="25000"/>
                        </a:schemeClr>
                      </a:solidFill>
                      <a:prstDash val="solid"/>
                      <a:round/>
                      <a:headEnd type="none" w="med" len="med"/>
                      <a:tailEnd type="none" w="med" len="med"/>
                    </a:lnL>
                    <a:lnR w="3175" cap="flat" cmpd="sng" algn="ctr">
                      <a:solidFill>
                        <a:schemeClr val="bg2">
                          <a:lumMod val="25000"/>
                        </a:schemeClr>
                      </a:solidFill>
                      <a:prstDash val="solid"/>
                      <a:round/>
                      <a:headEnd type="none" w="med" len="med"/>
                      <a:tailEnd type="none" w="med" len="med"/>
                    </a:lnR>
                    <a:lnT w="3175" cap="flat" cmpd="sng" algn="ctr">
                      <a:solidFill>
                        <a:schemeClr val="bg2">
                          <a:lumMod val="25000"/>
                        </a:schemeClr>
                      </a:solidFill>
                      <a:prstDash val="solid"/>
                      <a:round/>
                      <a:headEnd type="none" w="med" len="med"/>
                      <a:tailEnd type="none" w="med" len="med"/>
                    </a:lnT>
                    <a:lnB w="3175"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spcAft>
                          <a:spcPts val="600"/>
                        </a:spcAft>
                      </a:pPr>
                      <a:r>
                        <a:rPr lang="en-US" sz="1100" dirty="0">
                          <a:solidFill>
                            <a:srgbClr val="2D3035"/>
                          </a:solidFill>
                        </a:rPr>
                        <a:t>- Leverages shared resources and economies of scale to reduce TCO and maximize efficiency</a:t>
                      </a:r>
                    </a:p>
                    <a:p>
                      <a:pPr>
                        <a:spcAft>
                          <a:spcPts val="600"/>
                        </a:spcAft>
                      </a:pPr>
                      <a:r>
                        <a:rPr lang="en-US" sz="1100" dirty="0">
                          <a:solidFill>
                            <a:srgbClr val="2D3035"/>
                          </a:solidFill>
                        </a:rPr>
                        <a:t>- Increases speed of system deployment, decommissioning, and re-deployment</a:t>
                      </a:r>
                    </a:p>
                    <a:p>
                      <a:pPr>
                        <a:spcAft>
                          <a:spcPts val="600"/>
                        </a:spcAft>
                      </a:pPr>
                      <a:r>
                        <a:rPr lang="en-US" sz="1100" dirty="0">
                          <a:solidFill>
                            <a:srgbClr val="2D3035"/>
                          </a:solidFill>
                        </a:rPr>
                        <a:t>- Establishes fixed costs as opposed to variable costs</a:t>
                      </a:r>
                    </a:p>
                    <a:p>
                      <a:pPr>
                        <a:spcAft>
                          <a:spcPts val="600"/>
                        </a:spcAft>
                      </a:pPr>
                      <a:r>
                        <a:rPr lang="en-US" sz="1100" dirty="0">
                          <a:solidFill>
                            <a:srgbClr val="2D3035"/>
                          </a:solidFill>
                        </a:rPr>
                        <a:t>- Creates business flexibility</a:t>
                      </a:r>
                    </a:p>
                    <a:p>
                      <a:pPr>
                        <a:spcAft>
                          <a:spcPts val="600"/>
                        </a:spcAft>
                      </a:pPr>
                      <a:r>
                        <a:rPr lang="en-US" sz="1100" dirty="0">
                          <a:solidFill>
                            <a:srgbClr val="2D3035"/>
                          </a:solidFill>
                        </a:rPr>
                        <a:t>-</a:t>
                      </a:r>
                      <a:r>
                        <a:rPr lang="en-US" sz="1100" baseline="0" dirty="0">
                          <a:solidFill>
                            <a:srgbClr val="2D3035"/>
                          </a:solidFill>
                        </a:rPr>
                        <a:t> </a:t>
                      </a:r>
                      <a:r>
                        <a:rPr lang="en-US" sz="1100" dirty="0">
                          <a:solidFill>
                            <a:srgbClr val="2D3035"/>
                          </a:solidFill>
                        </a:rPr>
                        <a:t>High performance, availability, and security</a:t>
                      </a:r>
                    </a:p>
                    <a:p>
                      <a:pPr>
                        <a:spcAft>
                          <a:spcPts val="600"/>
                        </a:spcAft>
                      </a:pPr>
                      <a:r>
                        <a:rPr lang="en-US" sz="1100" dirty="0">
                          <a:solidFill>
                            <a:srgbClr val="2D3035"/>
                          </a:solidFill>
                        </a:rPr>
                        <a:t>- Cisco, Microsoft, EMC, IBM and Dell brands provide reliable performance, support, maintenance, and lifespan</a:t>
                      </a:r>
                    </a:p>
                    <a:p>
                      <a:pPr>
                        <a:spcAft>
                          <a:spcPts val="600"/>
                        </a:spcAft>
                      </a:pPr>
                      <a:r>
                        <a:rPr lang="en-US" sz="1100" dirty="0">
                          <a:solidFill>
                            <a:srgbClr val="2D3035"/>
                          </a:solidFill>
                        </a:rPr>
                        <a:t>- Dialers and telephone systems are highly scalable and highly customizable.</a:t>
                      </a:r>
                    </a:p>
                  </a:txBody>
                  <a:tcPr anchor="ctr">
                    <a:lnL w="3175" cap="flat" cmpd="sng" algn="ctr">
                      <a:solidFill>
                        <a:schemeClr val="bg2">
                          <a:lumMod val="25000"/>
                        </a:schemeClr>
                      </a:solidFill>
                      <a:prstDash val="solid"/>
                      <a:round/>
                      <a:headEnd type="none" w="med" len="med"/>
                      <a:tailEnd type="none" w="med" len="med"/>
                    </a:lnL>
                    <a:lnR w="3175" cap="flat" cmpd="sng" algn="ctr">
                      <a:solidFill>
                        <a:schemeClr val="bg2">
                          <a:lumMod val="25000"/>
                        </a:schemeClr>
                      </a:solidFill>
                      <a:prstDash val="solid"/>
                      <a:round/>
                      <a:headEnd type="none" w="med" len="med"/>
                      <a:tailEnd type="none" w="med" len="med"/>
                    </a:lnR>
                    <a:lnT w="3175" cap="flat" cmpd="sng" algn="ctr">
                      <a:solidFill>
                        <a:schemeClr val="bg2">
                          <a:lumMod val="25000"/>
                        </a:schemeClr>
                      </a:solidFill>
                      <a:prstDash val="solid"/>
                      <a:round/>
                      <a:headEnd type="none" w="med" len="med"/>
                      <a:tailEnd type="none" w="med" len="med"/>
                    </a:lnT>
                    <a:lnB w="3175"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4"/>
                  </a:ext>
                </a:extLst>
              </a:tr>
              <a:tr h="84120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1" dirty="0">
                          <a:solidFill>
                            <a:srgbClr val="2D3035"/>
                          </a:solidFill>
                        </a:rPr>
                        <a:t>RPG</a:t>
                      </a:r>
                      <a:r>
                        <a:rPr lang="en-US" sz="1400" b="1" baseline="0" dirty="0">
                          <a:solidFill>
                            <a:srgbClr val="2D3035"/>
                          </a:solidFill>
                        </a:rPr>
                        <a:t> / DB2 / </a:t>
                      </a:r>
                      <a:r>
                        <a:rPr lang="en-US" sz="1400" b="0" baseline="0" dirty="0">
                          <a:solidFill>
                            <a:srgbClr val="2D3035"/>
                          </a:solidFill>
                        </a:rPr>
                        <a:t>and/or </a:t>
                      </a:r>
                      <a:r>
                        <a:rPr lang="en-US" sz="1400" b="1" baseline="0" dirty="0">
                          <a:solidFill>
                            <a:srgbClr val="2D3035"/>
                          </a:solidFill>
                        </a:rPr>
                        <a:t/>
                      </a:r>
                      <a:br>
                        <a:rPr lang="en-US" sz="1400" b="1" baseline="0" dirty="0">
                          <a:solidFill>
                            <a:srgbClr val="2D3035"/>
                          </a:solidFill>
                        </a:rPr>
                      </a:br>
                      <a:r>
                        <a:rPr lang="en-US" sz="1400" b="1" dirty="0">
                          <a:solidFill>
                            <a:srgbClr val="2D3035"/>
                          </a:solidFill>
                        </a:rPr>
                        <a:t>Microsoft</a:t>
                      </a:r>
                      <a:r>
                        <a:rPr lang="en-US" sz="1400" b="1" baseline="0" dirty="0">
                          <a:solidFill>
                            <a:srgbClr val="2D3035"/>
                          </a:solidFill>
                        </a:rPr>
                        <a:t> SQL / .NET</a:t>
                      </a:r>
                      <a:endParaRPr lang="en-US" sz="1400" b="1" dirty="0">
                        <a:solidFill>
                          <a:srgbClr val="2D3035"/>
                        </a:solidFill>
                      </a:endParaRPr>
                    </a:p>
                  </a:txBody>
                  <a:tcPr anchor="ctr">
                    <a:lnL w="3175" cap="flat" cmpd="sng" algn="ctr">
                      <a:solidFill>
                        <a:schemeClr val="bg2">
                          <a:lumMod val="25000"/>
                        </a:schemeClr>
                      </a:solidFill>
                      <a:prstDash val="solid"/>
                      <a:round/>
                      <a:headEnd type="none" w="med" len="med"/>
                      <a:tailEnd type="none" w="med" len="med"/>
                    </a:lnL>
                    <a:lnR w="3175" cap="flat" cmpd="sng" algn="ctr">
                      <a:solidFill>
                        <a:schemeClr val="bg2">
                          <a:lumMod val="25000"/>
                        </a:schemeClr>
                      </a:solidFill>
                      <a:prstDash val="solid"/>
                      <a:round/>
                      <a:headEnd type="none" w="med" len="med"/>
                      <a:tailEnd type="none" w="med" len="med"/>
                    </a:lnR>
                    <a:lnT w="3175" cap="flat" cmpd="sng" algn="ctr">
                      <a:solidFill>
                        <a:schemeClr val="bg2">
                          <a:lumMod val="25000"/>
                        </a:schemeClr>
                      </a:solidFill>
                      <a:prstDash val="solid"/>
                      <a:round/>
                      <a:headEnd type="none" w="med" len="med"/>
                      <a:tailEnd type="none" w="med" len="med"/>
                    </a:lnT>
                    <a:lnB w="3175"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100" dirty="0">
                          <a:solidFill>
                            <a:srgbClr val="2D3035"/>
                          </a:solidFill>
                        </a:rPr>
                        <a:t>- Industry standard and open architecture for highest accessibility, ease of integration</a:t>
                      </a:r>
                    </a:p>
                  </a:txBody>
                  <a:tcPr anchor="ctr">
                    <a:lnL w="3175" cap="flat" cmpd="sng" algn="ctr">
                      <a:solidFill>
                        <a:schemeClr val="bg2">
                          <a:lumMod val="25000"/>
                        </a:schemeClr>
                      </a:solidFill>
                      <a:prstDash val="solid"/>
                      <a:round/>
                      <a:headEnd type="none" w="med" len="med"/>
                      <a:tailEnd type="none" w="med" len="med"/>
                    </a:lnL>
                    <a:lnR w="3175" cap="flat" cmpd="sng" algn="ctr">
                      <a:solidFill>
                        <a:schemeClr val="bg2">
                          <a:lumMod val="25000"/>
                        </a:schemeClr>
                      </a:solidFill>
                      <a:prstDash val="solid"/>
                      <a:round/>
                      <a:headEnd type="none" w="med" len="med"/>
                      <a:tailEnd type="none" w="med" len="med"/>
                    </a:lnR>
                    <a:lnT w="3175" cap="flat" cmpd="sng" algn="ctr">
                      <a:solidFill>
                        <a:schemeClr val="bg2">
                          <a:lumMod val="25000"/>
                        </a:schemeClr>
                      </a:solidFill>
                      <a:prstDash val="solid"/>
                      <a:round/>
                      <a:headEnd type="none" w="med" len="med"/>
                      <a:tailEnd type="none" w="med" len="med"/>
                    </a:lnT>
                    <a:lnB w="3175"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extLst>
                  <a:ext uri="{0D108BD9-81ED-4DB2-BD59-A6C34878D82A}">
                    <a16:rowId xmlns:a16="http://schemas.microsoft.com/office/drawing/2014/main" xmlns="" val="10005"/>
                  </a:ext>
                </a:extLst>
              </a:tr>
            </a:tbl>
          </a:graphicData>
        </a:graphic>
      </p:graphicFrame>
      <p:graphicFrame>
        <p:nvGraphicFramePr>
          <p:cNvPr id="10" name="Table 9"/>
          <p:cNvGraphicFramePr>
            <a:graphicFrameLocks noGrp="1"/>
          </p:cNvGraphicFramePr>
          <p:nvPr>
            <p:extLst/>
          </p:nvPr>
        </p:nvGraphicFramePr>
        <p:xfrm>
          <a:off x="9105776" y="872231"/>
          <a:ext cx="2492356" cy="5198687"/>
        </p:xfrm>
        <a:graphic>
          <a:graphicData uri="http://schemas.openxmlformats.org/drawingml/2006/table">
            <a:tbl>
              <a:tblPr firstRow="1" bandRow="1">
                <a:tableStyleId>{ED083AE6-46FA-4A59-8FB0-9F97EB10719F}</a:tableStyleId>
              </a:tblPr>
              <a:tblGrid>
                <a:gridCol w="2492356">
                  <a:extLst>
                    <a:ext uri="{9D8B030D-6E8A-4147-A177-3AD203B41FA5}">
                      <a16:colId xmlns:a16="http://schemas.microsoft.com/office/drawing/2014/main" xmlns="" val="20000"/>
                    </a:ext>
                  </a:extLst>
                </a:gridCol>
              </a:tblGrid>
              <a:tr h="472822">
                <a:tc>
                  <a:txBody>
                    <a:bodyPr/>
                    <a:lstStyle/>
                    <a:p>
                      <a:r>
                        <a:rPr lang="en-US" sz="1400" dirty="0">
                          <a:solidFill>
                            <a:schemeClr val="bg1"/>
                          </a:solidFill>
                        </a:rPr>
                        <a:t>Compliance Security Standards</a:t>
                      </a:r>
                    </a:p>
                  </a:txBody>
                  <a:tcPr anchor="b">
                    <a:lnL w="3175" cap="flat" cmpd="sng" algn="ctr">
                      <a:solidFill>
                        <a:schemeClr val="bg2">
                          <a:lumMod val="25000"/>
                        </a:schemeClr>
                      </a:solidFill>
                      <a:prstDash val="solid"/>
                      <a:round/>
                      <a:headEnd type="none" w="med" len="med"/>
                      <a:tailEnd type="none" w="med" len="med"/>
                    </a:lnL>
                    <a:lnR w="3175" cap="flat" cmpd="sng" algn="ctr">
                      <a:solidFill>
                        <a:schemeClr val="bg2">
                          <a:lumMod val="25000"/>
                        </a:schemeClr>
                      </a:solidFill>
                      <a:prstDash val="solid"/>
                      <a:round/>
                      <a:headEnd type="none" w="med" len="med"/>
                      <a:tailEnd type="none" w="med" len="med"/>
                    </a:lnR>
                    <a:lnT w="3175" cap="flat" cmpd="sng" algn="ctr">
                      <a:solidFill>
                        <a:schemeClr val="bg2">
                          <a:lumMod val="25000"/>
                        </a:schemeClr>
                      </a:solidFill>
                      <a:prstDash val="solid"/>
                      <a:round/>
                      <a:headEnd type="none" w="med" len="med"/>
                      <a:tailEnd type="none" w="med" len="med"/>
                    </a:lnT>
                    <a:lnB w="3175"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solidFill>
                      <a:srgbClr val="0776A0"/>
                    </a:solidFill>
                  </a:tcPr>
                </a:tc>
                <a:extLst>
                  <a:ext uri="{0D108BD9-81ED-4DB2-BD59-A6C34878D82A}">
                    <a16:rowId xmlns:a16="http://schemas.microsoft.com/office/drawing/2014/main" xmlns="" val="10000"/>
                  </a:ext>
                </a:extLst>
              </a:tr>
              <a:tr h="945173">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400" b="1" kern="1200" dirty="0">
                          <a:solidFill>
                            <a:srgbClr val="2D3035"/>
                          </a:solidFill>
                          <a:effectLst/>
                          <a:latin typeface="+mn-lt"/>
                          <a:ea typeface="+mn-ea"/>
                          <a:cs typeface="+mn-cs"/>
                        </a:rPr>
                        <a:t>FISMA / NIST </a:t>
                      </a:r>
                      <a:endParaRPr lang="en-US" sz="1100" b="1" dirty="0">
                        <a:solidFill>
                          <a:srgbClr val="2D3035"/>
                        </a:solidFill>
                      </a:endParaRPr>
                    </a:p>
                  </a:txBody>
                  <a:tcPr anchor="ctr">
                    <a:lnL w="3175" cap="flat" cmpd="sng" algn="ctr">
                      <a:solidFill>
                        <a:schemeClr val="bg2">
                          <a:lumMod val="25000"/>
                        </a:schemeClr>
                      </a:solidFill>
                      <a:prstDash val="solid"/>
                      <a:round/>
                      <a:headEnd type="none" w="med" len="med"/>
                      <a:tailEnd type="none" w="med" len="med"/>
                    </a:lnL>
                    <a:lnR w="3175" cap="flat" cmpd="sng" algn="ctr">
                      <a:solidFill>
                        <a:schemeClr val="bg2">
                          <a:lumMod val="25000"/>
                        </a:schemeClr>
                      </a:solidFill>
                      <a:prstDash val="solid"/>
                      <a:round/>
                      <a:headEnd type="none" w="med" len="med"/>
                      <a:tailEnd type="none" w="med" len="med"/>
                    </a:lnR>
                    <a:lnT w="3175" cap="flat" cmpd="sng" algn="ctr">
                      <a:solidFill>
                        <a:schemeClr val="bg2">
                          <a:lumMod val="25000"/>
                        </a:schemeClr>
                      </a:solidFill>
                      <a:prstDash val="solid"/>
                      <a:round/>
                      <a:headEnd type="none" w="med" len="med"/>
                      <a:tailEnd type="none" w="med" len="med"/>
                    </a:lnT>
                    <a:lnB w="3175"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945173">
                <a:tc>
                  <a:txBody>
                    <a:bodyPr/>
                    <a:lstStyle/>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400" b="1" kern="1200" dirty="0" err="1">
                          <a:solidFill>
                            <a:srgbClr val="2D3035"/>
                          </a:solidFill>
                          <a:effectLst/>
                          <a:latin typeface="+mn-lt"/>
                          <a:ea typeface="+mn-ea"/>
                          <a:cs typeface="+mn-cs"/>
                        </a:rPr>
                        <a:t>FedRAMP</a:t>
                      </a:r>
                      <a:endParaRPr lang="en-US" sz="1100" b="1" dirty="0">
                        <a:solidFill>
                          <a:srgbClr val="2D3035"/>
                        </a:solidFill>
                      </a:endParaRPr>
                    </a:p>
                  </a:txBody>
                  <a:tcPr anchor="ctr">
                    <a:lnL w="3175" cap="flat" cmpd="sng" algn="ctr">
                      <a:solidFill>
                        <a:schemeClr val="bg2">
                          <a:lumMod val="25000"/>
                        </a:schemeClr>
                      </a:solidFill>
                      <a:prstDash val="solid"/>
                      <a:round/>
                      <a:headEnd type="none" w="med" len="med"/>
                      <a:tailEnd type="none" w="med" len="med"/>
                    </a:lnL>
                    <a:lnR w="3175" cap="flat" cmpd="sng" algn="ctr">
                      <a:solidFill>
                        <a:schemeClr val="bg2">
                          <a:lumMod val="25000"/>
                        </a:schemeClr>
                      </a:solidFill>
                      <a:prstDash val="solid"/>
                      <a:round/>
                      <a:headEnd type="none" w="med" len="med"/>
                      <a:tailEnd type="none" w="med" len="med"/>
                    </a:lnR>
                    <a:lnT w="3175" cap="flat" cmpd="sng" algn="ctr">
                      <a:solidFill>
                        <a:schemeClr val="bg2">
                          <a:lumMod val="25000"/>
                        </a:schemeClr>
                      </a:solidFill>
                      <a:prstDash val="solid"/>
                      <a:round/>
                      <a:headEnd type="none" w="med" len="med"/>
                      <a:tailEnd type="none" w="med" len="med"/>
                    </a:lnT>
                    <a:lnB w="3175"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945173">
                <a:tc>
                  <a:txBody>
                    <a:bodyPr/>
                    <a:lstStyle/>
                    <a:p>
                      <a:pPr marL="285750" lvl="0" indent="-285750">
                        <a:buFont typeface="Wingdings" panose="05000000000000000000" pitchFamily="2" charset="2"/>
                        <a:buChar char="§"/>
                      </a:pPr>
                      <a:r>
                        <a:rPr lang="en-US" sz="1400" b="1" kern="1200" dirty="0">
                          <a:solidFill>
                            <a:srgbClr val="2D3035"/>
                          </a:solidFill>
                          <a:effectLst/>
                          <a:latin typeface="+mn-lt"/>
                          <a:ea typeface="+mn-ea"/>
                          <a:cs typeface="+mn-cs"/>
                        </a:rPr>
                        <a:t>PCI-DSS</a:t>
                      </a:r>
                      <a:endParaRPr lang="en-US" sz="1400" b="1" dirty="0">
                        <a:solidFill>
                          <a:srgbClr val="2D3035"/>
                        </a:solidFill>
                      </a:endParaRPr>
                    </a:p>
                  </a:txBody>
                  <a:tcPr anchor="ctr">
                    <a:lnL w="3175" cap="flat" cmpd="sng" algn="ctr">
                      <a:solidFill>
                        <a:schemeClr val="bg2">
                          <a:lumMod val="25000"/>
                        </a:schemeClr>
                      </a:solidFill>
                      <a:prstDash val="solid"/>
                      <a:round/>
                      <a:headEnd type="none" w="med" len="med"/>
                      <a:tailEnd type="none" w="med" len="med"/>
                    </a:lnL>
                    <a:lnR w="3175" cap="flat" cmpd="sng" algn="ctr">
                      <a:solidFill>
                        <a:schemeClr val="bg2">
                          <a:lumMod val="25000"/>
                        </a:schemeClr>
                      </a:solidFill>
                      <a:prstDash val="solid"/>
                      <a:round/>
                      <a:headEnd type="none" w="med" len="med"/>
                      <a:tailEnd type="none" w="med" len="med"/>
                    </a:lnR>
                    <a:lnT w="3175" cap="flat" cmpd="sng" algn="ctr">
                      <a:solidFill>
                        <a:schemeClr val="bg2">
                          <a:lumMod val="25000"/>
                        </a:schemeClr>
                      </a:solidFill>
                      <a:prstDash val="solid"/>
                      <a:round/>
                      <a:headEnd type="none" w="med" len="med"/>
                      <a:tailEnd type="none" w="med" len="med"/>
                    </a:lnT>
                    <a:lnB w="3175"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r h="945173">
                <a:tc>
                  <a:txBody>
                    <a:bodyPr/>
                    <a:lstStyle/>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400" b="1" kern="1200" dirty="0">
                          <a:solidFill>
                            <a:srgbClr val="2D3035"/>
                          </a:solidFill>
                          <a:effectLst/>
                          <a:latin typeface="+mn-lt"/>
                          <a:ea typeface="+mn-ea"/>
                          <a:cs typeface="+mn-cs"/>
                        </a:rPr>
                        <a:t>SSAE 18 SOC I/II </a:t>
                      </a:r>
                      <a:endParaRPr lang="en-US" sz="1100" b="1" dirty="0">
                        <a:solidFill>
                          <a:srgbClr val="2D3035"/>
                        </a:solidFill>
                      </a:endParaRPr>
                    </a:p>
                  </a:txBody>
                  <a:tcPr anchor="ctr">
                    <a:lnL w="3175" cap="flat" cmpd="sng" algn="ctr">
                      <a:solidFill>
                        <a:schemeClr val="bg2">
                          <a:lumMod val="25000"/>
                        </a:schemeClr>
                      </a:solidFill>
                      <a:prstDash val="solid"/>
                      <a:round/>
                      <a:headEnd type="none" w="med" len="med"/>
                      <a:tailEnd type="none" w="med" len="med"/>
                    </a:lnL>
                    <a:lnR w="3175" cap="flat" cmpd="sng" algn="ctr">
                      <a:solidFill>
                        <a:schemeClr val="bg2">
                          <a:lumMod val="25000"/>
                        </a:schemeClr>
                      </a:solidFill>
                      <a:prstDash val="solid"/>
                      <a:round/>
                      <a:headEnd type="none" w="med" len="med"/>
                      <a:tailEnd type="none" w="med" len="med"/>
                    </a:lnR>
                    <a:lnT w="3175" cap="flat" cmpd="sng" algn="ctr">
                      <a:solidFill>
                        <a:schemeClr val="bg2">
                          <a:lumMod val="25000"/>
                        </a:schemeClr>
                      </a:solidFill>
                      <a:prstDash val="solid"/>
                      <a:round/>
                      <a:headEnd type="none" w="med" len="med"/>
                      <a:tailEnd type="none" w="med" len="med"/>
                    </a:lnT>
                    <a:lnB w="3175"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5"/>
                  </a:ext>
                </a:extLst>
              </a:tr>
              <a:tr h="945173">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400" b="1" kern="1200" dirty="0">
                          <a:solidFill>
                            <a:srgbClr val="2D3035"/>
                          </a:solidFill>
                          <a:effectLst/>
                          <a:latin typeface="+mn-lt"/>
                          <a:ea typeface="+mn-ea"/>
                          <a:cs typeface="+mn-cs"/>
                        </a:rPr>
                        <a:t>FERPA</a:t>
                      </a:r>
                    </a:p>
                  </a:txBody>
                  <a:tcPr anchor="ctr">
                    <a:lnL w="3175" cap="flat" cmpd="sng" algn="ctr">
                      <a:solidFill>
                        <a:schemeClr val="bg2">
                          <a:lumMod val="25000"/>
                        </a:schemeClr>
                      </a:solidFill>
                      <a:prstDash val="solid"/>
                      <a:round/>
                      <a:headEnd type="none" w="med" len="med"/>
                      <a:tailEnd type="none" w="med" len="med"/>
                    </a:lnL>
                    <a:lnR w="3175" cap="flat" cmpd="sng" algn="ctr">
                      <a:solidFill>
                        <a:schemeClr val="bg2">
                          <a:lumMod val="25000"/>
                        </a:schemeClr>
                      </a:solidFill>
                      <a:prstDash val="solid"/>
                      <a:round/>
                      <a:headEnd type="none" w="med" len="med"/>
                      <a:tailEnd type="none" w="med" len="med"/>
                    </a:lnR>
                    <a:lnT w="3175" cap="flat" cmpd="sng" algn="ctr">
                      <a:solidFill>
                        <a:schemeClr val="bg2">
                          <a:lumMod val="25000"/>
                        </a:schemeClr>
                      </a:solidFill>
                      <a:prstDash val="solid"/>
                      <a:round/>
                      <a:headEnd type="none" w="med" len="med"/>
                      <a:tailEnd type="none" w="med" len="med"/>
                    </a:lnT>
                    <a:lnB w="3175"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val="4027463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426" y="229411"/>
            <a:ext cx="10515600" cy="735251"/>
          </a:xfrm>
        </p:spPr>
        <p:txBody>
          <a:bodyPr/>
          <a:lstStyle/>
          <a:p>
            <a:r>
              <a:rPr lang="en-US" dirty="0" smtClean="0">
                <a:solidFill>
                  <a:srgbClr val="53585F"/>
                </a:solidFill>
              </a:rPr>
              <a:t>Ion ISA </a:t>
            </a:r>
            <a:r>
              <a:rPr lang="en-US" dirty="0">
                <a:solidFill>
                  <a:srgbClr val="53585F"/>
                </a:solidFill>
              </a:rPr>
              <a:t>Team – </a:t>
            </a:r>
            <a:r>
              <a:rPr lang="en-US" i="1" dirty="0">
                <a:solidFill>
                  <a:srgbClr val="53585F"/>
                </a:solidFill>
              </a:rPr>
              <a:t>Unmatched Experience in Higher Ed Finance Success</a:t>
            </a:r>
          </a:p>
        </p:txBody>
      </p:sp>
      <p:grpSp>
        <p:nvGrpSpPr>
          <p:cNvPr id="6" name="Group 5"/>
          <p:cNvGrpSpPr/>
          <p:nvPr/>
        </p:nvGrpSpPr>
        <p:grpSpPr>
          <a:xfrm>
            <a:off x="536983" y="1361673"/>
            <a:ext cx="3647090" cy="1005840"/>
            <a:chOff x="552423" y="1330880"/>
            <a:chExt cx="3647090" cy="1005840"/>
          </a:xfrm>
        </p:grpSpPr>
        <p:sp>
          <p:nvSpPr>
            <p:cNvPr id="8" name="TextBox 7">
              <a:extLst>
                <a:ext uri="{FF2B5EF4-FFF2-40B4-BE49-F238E27FC236}">
                  <a16:creationId xmlns:a16="http://schemas.microsoft.com/office/drawing/2014/main" xmlns="" id="{F5AF671E-2C13-4CAA-ADD1-F00EE89B2896}"/>
                </a:ext>
              </a:extLst>
            </p:cNvPr>
            <p:cNvSpPr txBox="1"/>
            <p:nvPr/>
          </p:nvSpPr>
          <p:spPr>
            <a:xfrm>
              <a:off x="1769317" y="1330880"/>
              <a:ext cx="1737713" cy="171072"/>
            </a:xfrm>
            <a:prstGeom prst="rect">
              <a:avLst/>
            </a:prstGeom>
            <a:noFill/>
          </p:spPr>
          <p:txBody>
            <a:bodyPr wrap="square" lIns="0" tIns="0" rIns="0" bIns="0" rtlCol="0">
              <a:spAutoFit/>
            </a:bodyPr>
            <a:lstStyle/>
            <a:p>
              <a:pPr>
                <a:lnSpc>
                  <a:spcPct val="90000"/>
                </a:lnSpc>
              </a:pPr>
              <a:r>
                <a:rPr lang="en-US" sz="1235" b="1" dirty="0">
                  <a:solidFill>
                    <a:srgbClr val="000000"/>
                  </a:solidFill>
                </a:rPr>
                <a:t>Balaji (Raj) Rajan</a:t>
              </a:r>
            </a:p>
          </p:txBody>
        </p:sp>
        <p:sp>
          <p:nvSpPr>
            <p:cNvPr id="9" name="TextBox 8">
              <a:extLst>
                <a:ext uri="{FF2B5EF4-FFF2-40B4-BE49-F238E27FC236}">
                  <a16:creationId xmlns:a16="http://schemas.microsoft.com/office/drawing/2014/main" xmlns="" id="{4168DEEA-D444-43D6-840F-3C4BA3477460}"/>
                </a:ext>
              </a:extLst>
            </p:cNvPr>
            <p:cNvSpPr txBox="1"/>
            <p:nvPr/>
          </p:nvSpPr>
          <p:spPr>
            <a:xfrm>
              <a:off x="1769317" y="1566234"/>
              <a:ext cx="2430196" cy="553998"/>
            </a:xfrm>
            <a:prstGeom prst="rect">
              <a:avLst/>
            </a:prstGeom>
            <a:noFill/>
          </p:spPr>
          <p:txBody>
            <a:bodyPr wrap="square" lIns="0" tIns="0" rIns="0" bIns="0" rtlCol="0">
              <a:spAutoFit/>
            </a:bodyPr>
            <a:lstStyle/>
            <a:p>
              <a:pPr>
                <a:lnSpc>
                  <a:spcPct val="90000"/>
                </a:lnSpc>
                <a:spcAft>
                  <a:spcPts val="353"/>
                </a:spcAft>
              </a:pPr>
              <a:r>
                <a:rPr lang="en-US" sz="1000" dirty="0">
                  <a:solidFill>
                    <a:srgbClr val="000000"/>
                  </a:solidFill>
                </a:rPr>
                <a:t>Raj’s expertise spans education, technology and solutions, design, and development. He excels in self-directed, sustainable teams in creating new businesses </a:t>
              </a:r>
            </a:p>
          </p:txBody>
        </p:sp>
        <p:pic>
          <p:nvPicPr>
            <p:cNvPr id="10" name="Picture 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2423" y="1330880"/>
              <a:ext cx="1096366" cy="10058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grpSp>
        <p:nvGrpSpPr>
          <p:cNvPr id="11" name="Group 10"/>
          <p:cNvGrpSpPr/>
          <p:nvPr/>
        </p:nvGrpSpPr>
        <p:grpSpPr>
          <a:xfrm>
            <a:off x="6641895" y="1361673"/>
            <a:ext cx="3728981" cy="1005840"/>
            <a:chOff x="489726" y="3600385"/>
            <a:chExt cx="3728981" cy="1005840"/>
          </a:xfrm>
        </p:grpSpPr>
        <p:sp>
          <p:nvSpPr>
            <p:cNvPr id="12" name="TextBox 11">
              <a:extLst>
                <a:ext uri="{FF2B5EF4-FFF2-40B4-BE49-F238E27FC236}">
                  <a16:creationId xmlns:a16="http://schemas.microsoft.com/office/drawing/2014/main" xmlns="" id="{1208A5D2-702C-4626-A926-1D7A0C635420}"/>
                </a:ext>
              </a:extLst>
            </p:cNvPr>
            <p:cNvSpPr txBox="1"/>
            <p:nvPr/>
          </p:nvSpPr>
          <p:spPr>
            <a:xfrm>
              <a:off x="1717276" y="3600385"/>
              <a:ext cx="981471" cy="171072"/>
            </a:xfrm>
            <a:prstGeom prst="rect">
              <a:avLst/>
            </a:prstGeom>
            <a:noFill/>
          </p:spPr>
          <p:txBody>
            <a:bodyPr wrap="square" lIns="0" tIns="0" rIns="0" bIns="0" rtlCol="0">
              <a:spAutoFit/>
            </a:bodyPr>
            <a:lstStyle/>
            <a:p>
              <a:pPr>
                <a:lnSpc>
                  <a:spcPct val="90000"/>
                </a:lnSpc>
              </a:pPr>
              <a:r>
                <a:rPr lang="en-US" sz="1235" b="1" dirty="0">
                  <a:solidFill>
                    <a:srgbClr val="000000"/>
                  </a:solidFill>
                </a:rPr>
                <a:t>Brent Givens</a:t>
              </a:r>
            </a:p>
          </p:txBody>
        </p:sp>
        <p:sp>
          <p:nvSpPr>
            <p:cNvPr id="13" name="TextBox 12">
              <a:extLst>
                <a:ext uri="{FF2B5EF4-FFF2-40B4-BE49-F238E27FC236}">
                  <a16:creationId xmlns:a16="http://schemas.microsoft.com/office/drawing/2014/main" xmlns="" id="{F8CDB3E9-7F33-4742-B2D6-E0C8DB0A9F68}"/>
                </a:ext>
              </a:extLst>
            </p:cNvPr>
            <p:cNvSpPr txBox="1"/>
            <p:nvPr/>
          </p:nvSpPr>
          <p:spPr>
            <a:xfrm>
              <a:off x="1740972" y="3840096"/>
              <a:ext cx="2477735" cy="553998"/>
            </a:xfrm>
            <a:prstGeom prst="rect">
              <a:avLst/>
            </a:prstGeom>
            <a:noFill/>
          </p:spPr>
          <p:txBody>
            <a:bodyPr wrap="square" lIns="0" tIns="0" rIns="0" bIns="0" rtlCol="0">
              <a:spAutoFit/>
            </a:bodyPr>
            <a:lstStyle/>
            <a:p>
              <a:pPr>
                <a:lnSpc>
                  <a:spcPct val="90000"/>
                </a:lnSpc>
                <a:spcAft>
                  <a:spcPts val="353"/>
                </a:spcAft>
              </a:pPr>
              <a:r>
                <a:rPr lang="en-US" sz="1000" dirty="0">
                  <a:solidFill>
                    <a:srgbClr val="000000"/>
                  </a:solidFill>
                </a:rPr>
                <a:t>Brent has over 25 years of experience in student loan financial services industry. He held management positions at Career Education Corporation and Sallie Mae (16 years)</a:t>
              </a:r>
            </a:p>
          </p:txBody>
        </p:sp>
        <p:pic>
          <p:nvPicPr>
            <p:cNvPr id="14" name="Picture 1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89726" y="3600385"/>
              <a:ext cx="1096366" cy="10058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grpSp>
        <p:nvGrpSpPr>
          <p:cNvPr id="35" name="Group 34"/>
          <p:cNvGrpSpPr/>
          <p:nvPr/>
        </p:nvGrpSpPr>
        <p:grpSpPr>
          <a:xfrm>
            <a:off x="536983" y="3018499"/>
            <a:ext cx="5262741" cy="964737"/>
            <a:chOff x="8357888" y="3541579"/>
            <a:chExt cx="5262741" cy="964737"/>
          </a:xfrm>
        </p:grpSpPr>
        <p:pic>
          <p:nvPicPr>
            <p:cNvPr id="36" name="Picture 35"/>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357888" y="3541579"/>
              <a:ext cx="1051563" cy="96473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7" name="TextBox 36">
              <a:extLst>
                <a:ext uri="{FF2B5EF4-FFF2-40B4-BE49-F238E27FC236}">
                  <a16:creationId xmlns:a16="http://schemas.microsoft.com/office/drawing/2014/main" xmlns="" id="{B78D3ED6-FA9C-469B-9A7B-927425F969E4}"/>
                </a:ext>
              </a:extLst>
            </p:cNvPr>
            <p:cNvSpPr txBox="1"/>
            <p:nvPr/>
          </p:nvSpPr>
          <p:spPr>
            <a:xfrm>
              <a:off x="9652699" y="3541579"/>
              <a:ext cx="1771905" cy="171072"/>
            </a:xfrm>
            <a:prstGeom prst="rect">
              <a:avLst/>
            </a:prstGeom>
            <a:noFill/>
          </p:spPr>
          <p:txBody>
            <a:bodyPr wrap="square" lIns="0" tIns="0" rIns="0" bIns="0" rtlCol="0">
              <a:spAutoFit/>
            </a:bodyPr>
            <a:lstStyle/>
            <a:p>
              <a:pPr>
                <a:lnSpc>
                  <a:spcPct val="90000"/>
                </a:lnSpc>
              </a:pPr>
              <a:r>
                <a:rPr lang="en-US" sz="1235" b="1" dirty="0">
                  <a:solidFill>
                    <a:srgbClr val="000000"/>
                  </a:solidFill>
                </a:rPr>
                <a:t>Mark Rowland</a:t>
              </a:r>
              <a:endParaRPr lang="en-US" sz="1235" dirty="0">
                <a:solidFill>
                  <a:srgbClr val="000000"/>
                </a:solidFill>
              </a:endParaRPr>
            </a:p>
          </p:txBody>
        </p:sp>
        <p:sp>
          <p:nvSpPr>
            <p:cNvPr id="38" name="TextBox 37">
              <a:extLst>
                <a:ext uri="{FF2B5EF4-FFF2-40B4-BE49-F238E27FC236}">
                  <a16:creationId xmlns:a16="http://schemas.microsoft.com/office/drawing/2014/main" xmlns="" id="{167DA0F4-EEC8-47C4-B373-F5FC8C56A1F1}"/>
                </a:ext>
              </a:extLst>
            </p:cNvPr>
            <p:cNvSpPr txBox="1"/>
            <p:nvPr/>
          </p:nvSpPr>
          <p:spPr>
            <a:xfrm>
              <a:off x="9650914" y="3790773"/>
              <a:ext cx="3969715" cy="415498"/>
            </a:xfrm>
            <a:prstGeom prst="rect">
              <a:avLst/>
            </a:prstGeom>
            <a:noFill/>
          </p:spPr>
          <p:txBody>
            <a:bodyPr wrap="square" lIns="0" tIns="0" rIns="0" bIns="0" rtlCol="0">
              <a:spAutoFit/>
            </a:bodyPr>
            <a:lstStyle/>
            <a:p>
              <a:pPr>
                <a:lnSpc>
                  <a:spcPct val="90000"/>
                </a:lnSpc>
                <a:spcAft>
                  <a:spcPts val="353"/>
                </a:spcAft>
              </a:pPr>
              <a:r>
                <a:rPr lang="en-US" sz="1000" dirty="0"/>
                <a:t>Mark has worked extensively in nearly every operational area of </a:t>
              </a:r>
              <a:r>
                <a:rPr lang="en-US" sz="1000" dirty="0" smtClean="0"/>
                <a:t>Ceannate </a:t>
              </a:r>
              <a:r>
                <a:rPr lang="en-US" sz="1000" dirty="0"/>
                <a:t>in his 13 years with the organization, and he uses that experience in developing systemic solutions to process enhancement and business challenges</a:t>
              </a:r>
              <a:endParaRPr lang="en-US" sz="971" dirty="0">
                <a:solidFill>
                  <a:srgbClr val="000000"/>
                </a:solidFill>
              </a:endParaRPr>
            </a:p>
          </p:txBody>
        </p:sp>
      </p:grpSp>
      <p:grpSp>
        <p:nvGrpSpPr>
          <p:cNvPr id="39" name="Group 38"/>
          <p:cNvGrpSpPr/>
          <p:nvPr/>
        </p:nvGrpSpPr>
        <p:grpSpPr>
          <a:xfrm>
            <a:off x="6641895" y="3000790"/>
            <a:ext cx="3888666" cy="964736"/>
            <a:chOff x="8357888" y="3541579"/>
            <a:chExt cx="3888666" cy="964736"/>
          </a:xfrm>
        </p:grpSpPr>
        <p:pic>
          <p:nvPicPr>
            <p:cNvPr id="40" name="Picture 39"/>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357888" y="3541579"/>
              <a:ext cx="1051563" cy="9647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1" name="TextBox 40">
              <a:extLst>
                <a:ext uri="{FF2B5EF4-FFF2-40B4-BE49-F238E27FC236}">
                  <a16:creationId xmlns:a16="http://schemas.microsoft.com/office/drawing/2014/main" xmlns="" id="{B78D3ED6-FA9C-469B-9A7B-927425F969E4}"/>
                </a:ext>
              </a:extLst>
            </p:cNvPr>
            <p:cNvSpPr txBox="1"/>
            <p:nvPr/>
          </p:nvSpPr>
          <p:spPr>
            <a:xfrm>
              <a:off x="9652699" y="3541579"/>
              <a:ext cx="1771905" cy="342145"/>
            </a:xfrm>
            <a:prstGeom prst="rect">
              <a:avLst/>
            </a:prstGeom>
            <a:noFill/>
          </p:spPr>
          <p:txBody>
            <a:bodyPr wrap="square" lIns="0" tIns="0" rIns="0" bIns="0" rtlCol="0">
              <a:spAutoFit/>
            </a:bodyPr>
            <a:lstStyle/>
            <a:p>
              <a:pPr>
                <a:lnSpc>
                  <a:spcPct val="90000"/>
                </a:lnSpc>
              </a:pPr>
              <a:r>
                <a:rPr lang="en-US" sz="1235" b="1" dirty="0">
                  <a:solidFill>
                    <a:srgbClr val="000000"/>
                  </a:solidFill>
                </a:rPr>
                <a:t>Joe Buscaino</a:t>
              </a:r>
            </a:p>
            <a:p>
              <a:pPr>
                <a:lnSpc>
                  <a:spcPct val="90000"/>
                </a:lnSpc>
              </a:pPr>
              <a:endParaRPr lang="en-US" sz="1235" dirty="0">
                <a:solidFill>
                  <a:srgbClr val="000000"/>
                </a:solidFill>
              </a:endParaRPr>
            </a:p>
          </p:txBody>
        </p:sp>
        <p:sp>
          <p:nvSpPr>
            <p:cNvPr id="42" name="TextBox 41">
              <a:extLst>
                <a:ext uri="{FF2B5EF4-FFF2-40B4-BE49-F238E27FC236}">
                  <a16:creationId xmlns:a16="http://schemas.microsoft.com/office/drawing/2014/main" xmlns="" id="{167DA0F4-EEC8-47C4-B373-F5FC8C56A1F1}"/>
                </a:ext>
              </a:extLst>
            </p:cNvPr>
            <p:cNvSpPr txBox="1"/>
            <p:nvPr/>
          </p:nvSpPr>
          <p:spPr>
            <a:xfrm>
              <a:off x="9634263" y="3798275"/>
              <a:ext cx="2612291" cy="415498"/>
            </a:xfrm>
            <a:prstGeom prst="rect">
              <a:avLst/>
            </a:prstGeom>
            <a:noFill/>
          </p:spPr>
          <p:txBody>
            <a:bodyPr wrap="square" lIns="0" tIns="0" rIns="0" bIns="0" rtlCol="0">
              <a:spAutoFit/>
            </a:bodyPr>
            <a:lstStyle/>
            <a:p>
              <a:pPr>
                <a:lnSpc>
                  <a:spcPct val="90000"/>
                </a:lnSpc>
                <a:spcAft>
                  <a:spcPts val="353"/>
                </a:spcAft>
              </a:pPr>
              <a:r>
                <a:rPr lang="en-US" sz="1000" dirty="0"/>
                <a:t>As VP of Operations, Joe optimizes performance to advance company operations, drawing on his extensive experience throughout the industry.</a:t>
              </a:r>
              <a:endParaRPr lang="en-US" sz="971" dirty="0">
                <a:solidFill>
                  <a:srgbClr val="000000"/>
                </a:solidFill>
              </a:endParaRPr>
            </a:p>
          </p:txBody>
        </p:sp>
      </p:grpSp>
      <p:grpSp>
        <p:nvGrpSpPr>
          <p:cNvPr id="43" name="Group 42"/>
          <p:cNvGrpSpPr/>
          <p:nvPr/>
        </p:nvGrpSpPr>
        <p:grpSpPr>
          <a:xfrm>
            <a:off x="611878" y="4733948"/>
            <a:ext cx="5126015" cy="1084565"/>
            <a:chOff x="8434568" y="3541579"/>
            <a:chExt cx="5126015" cy="1084565"/>
          </a:xfrm>
        </p:grpSpPr>
        <p:pic>
          <p:nvPicPr>
            <p:cNvPr id="44" name="Picture 43"/>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434568" y="3541579"/>
              <a:ext cx="898203" cy="96473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5" name="TextBox 44">
              <a:extLst>
                <a:ext uri="{FF2B5EF4-FFF2-40B4-BE49-F238E27FC236}">
                  <a16:creationId xmlns:a16="http://schemas.microsoft.com/office/drawing/2014/main" xmlns="" id="{B78D3ED6-FA9C-469B-9A7B-927425F969E4}"/>
                </a:ext>
              </a:extLst>
            </p:cNvPr>
            <p:cNvSpPr txBox="1"/>
            <p:nvPr/>
          </p:nvSpPr>
          <p:spPr>
            <a:xfrm>
              <a:off x="9652699" y="3541579"/>
              <a:ext cx="1771905" cy="171072"/>
            </a:xfrm>
            <a:prstGeom prst="rect">
              <a:avLst/>
            </a:prstGeom>
            <a:noFill/>
          </p:spPr>
          <p:txBody>
            <a:bodyPr wrap="square" lIns="0" tIns="0" rIns="0" bIns="0" rtlCol="0">
              <a:spAutoFit/>
            </a:bodyPr>
            <a:lstStyle/>
            <a:p>
              <a:pPr>
                <a:lnSpc>
                  <a:spcPct val="90000"/>
                </a:lnSpc>
              </a:pPr>
              <a:r>
                <a:rPr lang="en-US" sz="1235" b="1" dirty="0" err="1">
                  <a:solidFill>
                    <a:srgbClr val="000000"/>
                  </a:solidFill>
                </a:rPr>
                <a:t>Karthik</a:t>
              </a:r>
              <a:r>
                <a:rPr lang="en-US" sz="1235" b="1" dirty="0">
                  <a:solidFill>
                    <a:srgbClr val="000000"/>
                  </a:solidFill>
                </a:rPr>
                <a:t> Krishnan</a:t>
              </a:r>
            </a:p>
          </p:txBody>
        </p:sp>
        <p:sp>
          <p:nvSpPr>
            <p:cNvPr id="46" name="TextBox 45">
              <a:extLst>
                <a:ext uri="{FF2B5EF4-FFF2-40B4-BE49-F238E27FC236}">
                  <a16:creationId xmlns:a16="http://schemas.microsoft.com/office/drawing/2014/main" xmlns="" id="{167DA0F4-EEC8-47C4-B373-F5FC8C56A1F1}"/>
                </a:ext>
              </a:extLst>
            </p:cNvPr>
            <p:cNvSpPr txBox="1"/>
            <p:nvPr/>
          </p:nvSpPr>
          <p:spPr>
            <a:xfrm>
              <a:off x="9652699" y="3795147"/>
              <a:ext cx="3907884" cy="830997"/>
            </a:xfrm>
            <a:prstGeom prst="rect">
              <a:avLst/>
            </a:prstGeom>
            <a:noFill/>
          </p:spPr>
          <p:txBody>
            <a:bodyPr wrap="square" lIns="0" tIns="0" rIns="0" bIns="0" rtlCol="0">
              <a:spAutoFit/>
            </a:bodyPr>
            <a:lstStyle/>
            <a:p>
              <a:pPr>
                <a:lnSpc>
                  <a:spcPct val="90000"/>
                </a:lnSpc>
                <a:spcAft>
                  <a:spcPts val="353"/>
                </a:spcAft>
              </a:pPr>
              <a:r>
                <a:rPr lang="en-US" sz="1000" dirty="0"/>
                <a:t>Karthik is an Associate Professor of finance at Northeastern University and an angel investor with Launchpad Venture Group. He has seven years of experience in teaching and research in the areas of entrepreneurship and education finance. Karthik is also a thought leader on education financing having published various articles on the subject. He has mentored and helped various students land meaningful internships.</a:t>
              </a:r>
              <a:endParaRPr lang="en-US" sz="971" dirty="0">
                <a:solidFill>
                  <a:srgbClr val="000000"/>
                </a:solidFill>
              </a:endParaRPr>
            </a:p>
          </p:txBody>
        </p:sp>
      </p:grpSp>
      <p:grpSp>
        <p:nvGrpSpPr>
          <p:cNvPr id="47" name="Group 46"/>
          <p:cNvGrpSpPr/>
          <p:nvPr/>
        </p:nvGrpSpPr>
        <p:grpSpPr>
          <a:xfrm>
            <a:off x="6641895" y="4733948"/>
            <a:ext cx="5103498" cy="964736"/>
            <a:chOff x="8401301" y="3541579"/>
            <a:chExt cx="5103498" cy="964736"/>
          </a:xfrm>
        </p:grpSpPr>
        <p:pic>
          <p:nvPicPr>
            <p:cNvPr id="48" name="Picture 47"/>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401301" y="3541579"/>
              <a:ext cx="964736" cy="9647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9" name="TextBox 48">
              <a:extLst>
                <a:ext uri="{FF2B5EF4-FFF2-40B4-BE49-F238E27FC236}">
                  <a16:creationId xmlns:a16="http://schemas.microsoft.com/office/drawing/2014/main" xmlns="" id="{B78D3ED6-FA9C-469B-9A7B-927425F969E4}"/>
                </a:ext>
              </a:extLst>
            </p:cNvPr>
            <p:cNvSpPr txBox="1"/>
            <p:nvPr/>
          </p:nvSpPr>
          <p:spPr>
            <a:xfrm>
              <a:off x="9652699" y="3541579"/>
              <a:ext cx="1771905" cy="684290"/>
            </a:xfrm>
            <a:prstGeom prst="rect">
              <a:avLst/>
            </a:prstGeom>
            <a:noFill/>
          </p:spPr>
          <p:txBody>
            <a:bodyPr wrap="square" lIns="0" tIns="0" rIns="0" bIns="0" rtlCol="0">
              <a:spAutoFit/>
            </a:bodyPr>
            <a:lstStyle/>
            <a:p>
              <a:pPr>
                <a:lnSpc>
                  <a:spcPct val="90000"/>
                </a:lnSpc>
              </a:pPr>
              <a:r>
                <a:rPr lang="en-US" sz="1235" b="1" dirty="0">
                  <a:solidFill>
                    <a:srgbClr val="000000"/>
                  </a:solidFill>
                </a:rPr>
                <a:t>Micha </a:t>
              </a:r>
              <a:r>
                <a:rPr lang="en-US" sz="1235" b="1" dirty="0" err="1">
                  <a:solidFill>
                    <a:srgbClr val="000000"/>
                  </a:solidFill>
                </a:rPr>
                <a:t>Sabovik</a:t>
              </a:r>
              <a:endParaRPr lang="en-US" sz="1235" b="1" dirty="0">
                <a:solidFill>
                  <a:srgbClr val="000000"/>
                </a:solidFill>
              </a:endParaRPr>
            </a:p>
            <a:p>
              <a:pPr>
                <a:lnSpc>
                  <a:spcPct val="90000"/>
                </a:lnSpc>
              </a:pPr>
              <a:r>
                <a:rPr lang="en-US" sz="1235" b="1" dirty="0">
                  <a:solidFill>
                    <a:srgbClr val="000000"/>
                  </a:solidFill>
                </a:rPr>
                <a:t/>
              </a:r>
              <a:br>
                <a:rPr lang="en-US" sz="1235" b="1" dirty="0">
                  <a:solidFill>
                    <a:srgbClr val="000000"/>
                  </a:solidFill>
                </a:rPr>
              </a:br>
              <a:endParaRPr lang="en-US" sz="1235" i="1" dirty="0">
                <a:solidFill>
                  <a:srgbClr val="000000"/>
                </a:solidFill>
              </a:endParaRPr>
            </a:p>
            <a:p>
              <a:pPr>
                <a:lnSpc>
                  <a:spcPct val="90000"/>
                </a:lnSpc>
              </a:pPr>
              <a:endParaRPr lang="en-US" sz="1235" dirty="0">
                <a:solidFill>
                  <a:srgbClr val="000000"/>
                </a:solidFill>
              </a:endParaRPr>
            </a:p>
          </p:txBody>
        </p:sp>
        <p:sp>
          <p:nvSpPr>
            <p:cNvPr id="50" name="TextBox 49">
              <a:extLst>
                <a:ext uri="{FF2B5EF4-FFF2-40B4-BE49-F238E27FC236}">
                  <a16:creationId xmlns:a16="http://schemas.microsoft.com/office/drawing/2014/main" xmlns="" id="{167DA0F4-EEC8-47C4-B373-F5FC8C56A1F1}"/>
                </a:ext>
              </a:extLst>
            </p:cNvPr>
            <p:cNvSpPr txBox="1"/>
            <p:nvPr/>
          </p:nvSpPr>
          <p:spPr>
            <a:xfrm>
              <a:off x="9652699" y="3795147"/>
              <a:ext cx="3852100" cy="692497"/>
            </a:xfrm>
            <a:prstGeom prst="rect">
              <a:avLst/>
            </a:prstGeom>
            <a:noFill/>
          </p:spPr>
          <p:txBody>
            <a:bodyPr wrap="square" lIns="0" tIns="0" rIns="0" bIns="0" rtlCol="0">
              <a:spAutoFit/>
            </a:bodyPr>
            <a:lstStyle/>
            <a:p>
              <a:pPr>
                <a:lnSpc>
                  <a:spcPct val="90000"/>
                </a:lnSpc>
                <a:spcAft>
                  <a:spcPts val="353"/>
                </a:spcAft>
              </a:pPr>
              <a:r>
                <a:rPr lang="en-US" sz="1000" dirty="0"/>
                <a:t>Micha has nearly 25 years in higher education, leading teams of all sizes in the areas of student services (graduate and undergraduate), enrollment, career services &amp; strategies, business development, marketing, mentoring, financial aid and social media content creation. Micha also teaches a graduate-level social media course at Boston University.</a:t>
              </a:r>
              <a:endParaRPr lang="en-US" sz="971" dirty="0">
                <a:solidFill>
                  <a:srgbClr val="000000"/>
                </a:solidFill>
              </a:endParaRPr>
            </a:p>
          </p:txBody>
        </p:sp>
      </p:grpSp>
    </p:spTree>
    <p:extLst>
      <p:ext uri="{BB962C8B-B14F-4D97-AF65-F5344CB8AC3E}">
        <p14:creationId xmlns:p14="http://schemas.microsoft.com/office/powerpoint/2010/main" val="17385793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363852" y="0"/>
            <a:ext cx="7828148" cy="6791418"/>
          </a:xfrm>
          <a:prstGeom prst="rect">
            <a:avLst/>
          </a:prstGeom>
        </p:spPr>
      </p:pic>
      <p:sp>
        <p:nvSpPr>
          <p:cNvPr id="7" name="Rectangle 6"/>
          <p:cNvSpPr/>
          <p:nvPr/>
        </p:nvSpPr>
        <p:spPr>
          <a:xfrm>
            <a:off x="3568823" y="2"/>
            <a:ext cx="8623177" cy="6791416"/>
          </a:xfrm>
          <a:prstGeom prst="rect">
            <a:avLst/>
          </a:prstGeom>
          <a:gradFill>
            <a:gsLst>
              <a:gs pos="0">
                <a:schemeClr val="bg1">
                  <a:alpha val="0"/>
                </a:schemeClr>
              </a:gs>
              <a:gs pos="63000">
                <a:schemeClr val="bg1"/>
              </a:gs>
            </a:gsLst>
            <a:lin ang="9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68861" y="1836113"/>
            <a:ext cx="2561949" cy="575600"/>
          </a:xfrm>
        </p:spPr>
        <p:txBody>
          <a:bodyPr anchor="t">
            <a:normAutofit fontScale="90000"/>
          </a:bodyPr>
          <a:lstStyle/>
          <a:p>
            <a:r>
              <a:rPr lang="en-US" sz="4000" dirty="0">
                <a:solidFill>
                  <a:srgbClr val="475362"/>
                </a:solidFill>
              </a:rPr>
              <a:t>Contact Us</a:t>
            </a:r>
          </a:p>
        </p:txBody>
      </p:sp>
      <p:sp>
        <p:nvSpPr>
          <p:cNvPr id="8" name="Text Placeholder 2"/>
          <p:cNvSpPr txBox="1">
            <a:spLocks/>
          </p:cNvSpPr>
          <p:nvPr/>
        </p:nvSpPr>
        <p:spPr>
          <a:xfrm>
            <a:off x="768861" y="2741710"/>
            <a:ext cx="1824829" cy="158806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sz="1600" b="1" dirty="0" smtClean="0">
                <a:solidFill>
                  <a:srgbClr val="44444D"/>
                </a:solidFill>
                <a:latin typeface="+mj-lt"/>
              </a:rPr>
              <a:t>Brent Givens</a:t>
            </a:r>
            <a:r>
              <a:rPr lang="en-US" sz="1600" dirty="0">
                <a:solidFill>
                  <a:srgbClr val="44444D"/>
                </a:solidFill>
              </a:rPr>
              <a:t/>
            </a:r>
            <a:br>
              <a:rPr lang="en-US" sz="1600" dirty="0">
                <a:solidFill>
                  <a:srgbClr val="44444D"/>
                </a:solidFill>
              </a:rPr>
            </a:br>
            <a:r>
              <a:rPr lang="en-US" sz="1200" i="1" dirty="0" smtClean="0">
                <a:solidFill>
                  <a:srgbClr val="44444D"/>
                </a:solidFill>
              </a:rPr>
              <a:t>SVP, IonTuition</a:t>
            </a:r>
            <a:endParaRPr lang="en-US" sz="1200" i="1" dirty="0">
              <a:solidFill>
                <a:srgbClr val="44444D"/>
              </a:solidFill>
            </a:endParaRPr>
          </a:p>
          <a:p>
            <a:r>
              <a:rPr lang="en-US" sz="1200" dirty="0" smtClean="0">
                <a:solidFill>
                  <a:srgbClr val="44444D"/>
                </a:solidFill>
              </a:rPr>
              <a:t>847.873.2167</a:t>
            </a:r>
            <a:r>
              <a:rPr lang="en-US" sz="1200" dirty="0">
                <a:solidFill>
                  <a:srgbClr val="44444D"/>
                </a:solidFill>
              </a:rPr>
              <a:t/>
            </a:r>
            <a:br>
              <a:rPr lang="en-US" sz="1200" dirty="0">
                <a:solidFill>
                  <a:srgbClr val="44444D"/>
                </a:solidFill>
              </a:rPr>
            </a:br>
            <a:r>
              <a:rPr lang="en-US" sz="1200" dirty="0" smtClean="0">
                <a:solidFill>
                  <a:srgbClr val="44444D"/>
                </a:solidFill>
              </a:rPr>
              <a:t>bgivens@iontuition.com </a:t>
            </a:r>
            <a:endParaRPr lang="en-US" sz="1200" dirty="0">
              <a:solidFill>
                <a:srgbClr val="44444D"/>
              </a:solidFill>
            </a:endParaRPr>
          </a:p>
          <a:p>
            <a:endParaRPr lang="en-US" sz="1600" b="1" dirty="0">
              <a:solidFill>
                <a:srgbClr val="44444D"/>
              </a:solidFill>
            </a:endParaRPr>
          </a:p>
          <a:p>
            <a:endParaRPr lang="en-US" dirty="0">
              <a:solidFill>
                <a:srgbClr val="44444D"/>
              </a:solidFill>
            </a:endParaRPr>
          </a:p>
          <a:p>
            <a:endParaRPr lang="en-US" b="1" dirty="0">
              <a:solidFill>
                <a:srgbClr val="44444D"/>
              </a:solidFill>
            </a:endParaRPr>
          </a:p>
          <a:p>
            <a:endParaRPr lang="en-US" sz="1800" dirty="0">
              <a:solidFill>
                <a:srgbClr val="44444D"/>
              </a:solidFill>
            </a:endParaRPr>
          </a:p>
        </p:txBody>
      </p:sp>
    </p:spTree>
    <p:extLst>
      <p:ext uri="{BB962C8B-B14F-4D97-AF65-F5344CB8AC3E}">
        <p14:creationId xmlns:p14="http://schemas.microsoft.com/office/powerpoint/2010/main" val="28815412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6B47053-9C2B-6A42-BA75-F3C9FBCB8FF6}"/>
              </a:ext>
            </a:extLst>
          </p:cNvPr>
          <p:cNvSpPr>
            <a:spLocks noGrp="1"/>
          </p:cNvSpPr>
          <p:nvPr>
            <p:ph type="title"/>
          </p:nvPr>
        </p:nvSpPr>
        <p:spPr>
          <a:xfrm>
            <a:off x="251672" y="136980"/>
            <a:ext cx="11273090" cy="735251"/>
          </a:xfrm>
        </p:spPr>
        <p:txBody>
          <a:bodyPr>
            <a:normAutofit/>
          </a:bodyPr>
          <a:lstStyle/>
          <a:p>
            <a:r>
              <a:rPr lang="en-US" dirty="0" smtClean="0">
                <a:solidFill>
                  <a:srgbClr val="53585F"/>
                </a:solidFill>
              </a:rPr>
              <a:t>We Know </a:t>
            </a:r>
            <a:r>
              <a:rPr lang="en-US" dirty="0">
                <a:solidFill>
                  <a:srgbClr val="53585F"/>
                </a:solidFill>
              </a:rPr>
              <a:t>Student Servicing – at Large Scale</a:t>
            </a:r>
            <a:endParaRPr lang="en-US" i="1" dirty="0">
              <a:solidFill>
                <a:srgbClr val="53585F"/>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3427165875"/>
              </p:ext>
            </p:extLst>
          </p:nvPr>
        </p:nvGraphicFramePr>
        <p:xfrm>
          <a:off x="368382" y="872231"/>
          <a:ext cx="10350747" cy="5481376"/>
        </p:xfrm>
        <a:graphic>
          <a:graphicData uri="http://schemas.openxmlformats.org/drawingml/2006/table">
            <a:tbl>
              <a:tblPr firstRow="1" bandRow="1">
                <a:tableStyleId>{5940675A-B579-460E-94D1-54222C63F5DA}</a:tableStyleId>
              </a:tblPr>
              <a:tblGrid>
                <a:gridCol w="3904977">
                  <a:extLst>
                    <a:ext uri="{9D8B030D-6E8A-4147-A177-3AD203B41FA5}">
                      <a16:colId xmlns="" xmlns:a16="http://schemas.microsoft.com/office/drawing/2014/main" val="20000"/>
                    </a:ext>
                  </a:extLst>
                </a:gridCol>
                <a:gridCol w="3246496">
                  <a:extLst>
                    <a:ext uri="{9D8B030D-6E8A-4147-A177-3AD203B41FA5}">
                      <a16:colId xmlns="" xmlns:a16="http://schemas.microsoft.com/office/drawing/2014/main" val="20001"/>
                    </a:ext>
                  </a:extLst>
                </a:gridCol>
                <a:gridCol w="3199274">
                  <a:extLst>
                    <a:ext uri="{9D8B030D-6E8A-4147-A177-3AD203B41FA5}">
                      <a16:colId xmlns="" xmlns:a16="http://schemas.microsoft.com/office/drawing/2014/main" val="20002"/>
                    </a:ext>
                  </a:extLst>
                </a:gridCol>
              </a:tblGrid>
              <a:tr h="1370344">
                <a:tc>
                  <a:txBody>
                    <a:bodyPr/>
                    <a:lstStyle/>
                    <a:p>
                      <a:pPr marL="0" algn="l" defTabSz="914400" rtl="0" eaLnBrk="1" latinLnBrk="0" hangingPunct="1">
                        <a:lnSpc>
                          <a:spcPts val="3666"/>
                        </a:lnSpc>
                        <a:spcAft>
                          <a:spcPts val="0"/>
                        </a:spcAft>
                      </a:pPr>
                      <a:r>
                        <a:rPr lang="en-US" sz="3600" b="1" kern="1200" dirty="0">
                          <a:solidFill>
                            <a:srgbClr val="0776A0"/>
                          </a:solidFill>
                          <a:latin typeface="+mj-lt"/>
                          <a:ea typeface="Lato Light" charset="0"/>
                          <a:cs typeface="Lato Light" charset="0"/>
                        </a:rPr>
                        <a:t>300+</a:t>
                      </a:r>
                    </a:p>
                    <a:p>
                      <a:pPr algn="l"/>
                      <a:r>
                        <a:rPr lang="en-US" sz="1400" b="1" dirty="0">
                          <a:solidFill>
                            <a:schemeClr val="bg2">
                              <a:lumMod val="25000"/>
                            </a:schemeClr>
                          </a:solidFill>
                          <a:ea typeface="Lato Light" charset="0"/>
                          <a:cs typeface="Lato Light" charset="0"/>
                        </a:rPr>
                        <a:t>Total years of senior team experience in </a:t>
                      </a:r>
                      <a:br>
                        <a:rPr lang="en-US" sz="1400" b="1" dirty="0">
                          <a:solidFill>
                            <a:schemeClr val="bg2">
                              <a:lumMod val="25000"/>
                            </a:schemeClr>
                          </a:solidFill>
                          <a:ea typeface="Lato Light" charset="0"/>
                          <a:cs typeface="Lato Light" charset="0"/>
                        </a:rPr>
                      </a:br>
                      <a:r>
                        <a:rPr lang="en-US" sz="1400" b="1" dirty="0">
                          <a:solidFill>
                            <a:schemeClr val="bg2">
                              <a:lumMod val="25000"/>
                            </a:schemeClr>
                          </a:solidFill>
                          <a:ea typeface="Lato Light" charset="0"/>
                          <a:cs typeface="Lato Light" charset="0"/>
                        </a:rPr>
                        <a:t>federal student loan programs</a:t>
                      </a:r>
                    </a:p>
                  </a:txBody>
                  <a:tcPr marL="182880" marR="182880" marT="182880">
                    <a:lnL w="12700" cmpd="sng">
                      <a:noFill/>
                    </a:lnL>
                    <a:lnR w="3175" cap="flat" cmpd="sng" algn="ctr">
                      <a:solidFill>
                        <a:schemeClr val="bg2">
                          <a:lumMod val="75000"/>
                        </a:schemeClr>
                      </a:solidFill>
                      <a:prstDash val="solid"/>
                      <a:round/>
                      <a:headEnd type="none" w="med" len="med"/>
                      <a:tailEnd type="none" w="med" len="med"/>
                    </a:lnR>
                    <a:lnT w="12700" cmpd="sng">
                      <a:noFill/>
                    </a:lnT>
                    <a:lnB w="317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0" hangingPunct="1">
                        <a:lnSpc>
                          <a:spcPts val="3666"/>
                        </a:lnSpc>
                        <a:spcAft>
                          <a:spcPts val="0"/>
                        </a:spcAft>
                      </a:pPr>
                      <a:r>
                        <a:rPr lang="en-US" sz="3600" b="1" kern="1200" dirty="0">
                          <a:solidFill>
                            <a:srgbClr val="0776A0"/>
                          </a:solidFill>
                          <a:latin typeface="+mj-lt"/>
                          <a:ea typeface="Lato Light" charset="0"/>
                          <a:cs typeface="Lato Light" charset="0"/>
                        </a:rPr>
                        <a:t>2.1M</a:t>
                      </a:r>
                    </a:p>
                    <a:p>
                      <a:pPr algn="l"/>
                      <a:r>
                        <a:rPr lang="en-US" sz="1400" b="1" kern="1200" dirty="0">
                          <a:solidFill>
                            <a:schemeClr val="bg2">
                              <a:lumMod val="25000"/>
                            </a:schemeClr>
                          </a:solidFill>
                          <a:latin typeface="+mn-lt"/>
                          <a:ea typeface="Lato Light" charset="0"/>
                          <a:cs typeface="Lato Light" charset="0"/>
                        </a:rPr>
                        <a:t>borrowers serviced in the last </a:t>
                      </a:r>
                      <a:br>
                        <a:rPr lang="en-US" sz="1400" b="1" kern="1200" dirty="0">
                          <a:solidFill>
                            <a:schemeClr val="bg2">
                              <a:lumMod val="25000"/>
                            </a:schemeClr>
                          </a:solidFill>
                          <a:latin typeface="+mn-lt"/>
                          <a:ea typeface="Lato Light" charset="0"/>
                          <a:cs typeface="Lato Light" charset="0"/>
                        </a:rPr>
                      </a:br>
                      <a:r>
                        <a:rPr lang="en-US" sz="1400" b="1" kern="1200" dirty="0">
                          <a:solidFill>
                            <a:schemeClr val="bg2">
                              <a:lumMod val="25000"/>
                            </a:schemeClr>
                          </a:solidFill>
                          <a:latin typeface="+mn-lt"/>
                          <a:ea typeface="Lato Light" charset="0"/>
                          <a:cs typeface="Lato Light" charset="0"/>
                        </a:rPr>
                        <a:t>six years</a:t>
                      </a:r>
                    </a:p>
                  </a:txBody>
                  <a:tcPr marL="182880" marR="182880" marT="182880">
                    <a:lnL w="3175" cap="flat" cmpd="sng" algn="ctr">
                      <a:solidFill>
                        <a:schemeClr val="bg2">
                          <a:lumMod val="75000"/>
                        </a:schemeClr>
                      </a:solidFill>
                      <a:prstDash val="solid"/>
                      <a:round/>
                      <a:headEnd type="none" w="med" len="med"/>
                      <a:tailEnd type="none" w="med" len="med"/>
                    </a:lnL>
                    <a:lnR w="3175" cap="flat" cmpd="sng" algn="ctr">
                      <a:solidFill>
                        <a:schemeClr val="bg2">
                          <a:lumMod val="75000"/>
                        </a:schemeClr>
                      </a:solidFill>
                      <a:prstDash val="solid"/>
                      <a:round/>
                      <a:headEnd type="none" w="med" len="med"/>
                      <a:tailEnd type="none" w="med" len="med"/>
                    </a:lnR>
                    <a:lnT w="12700" cmpd="sng">
                      <a:noFill/>
                    </a:lnT>
                    <a:lnB w="317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0" hangingPunct="1">
                        <a:lnSpc>
                          <a:spcPts val="3666"/>
                        </a:lnSpc>
                        <a:spcAft>
                          <a:spcPts val="0"/>
                        </a:spcAft>
                      </a:pPr>
                      <a:r>
                        <a:rPr lang="en-US" sz="3600" b="1" kern="1200" dirty="0">
                          <a:solidFill>
                            <a:srgbClr val="0776A0"/>
                          </a:solidFill>
                          <a:latin typeface="+mj-lt"/>
                          <a:ea typeface="Lato Light" charset="0"/>
                          <a:cs typeface="Lato Light" charset="0"/>
                        </a:rPr>
                        <a:t>$5B+</a:t>
                      </a:r>
                    </a:p>
                    <a:p>
                      <a:pPr marL="0" algn="l" defTabSz="914400" rtl="0" eaLnBrk="1" latinLnBrk="0" hangingPunct="1"/>
                      <a:r>
                        <a:rPr lang="en-US" sz="1400" b="1" kern="1200" dirty="0">
                          <a:solidFill>
                            <a:schemeClr val="bg2">
                              <a:lumMod val="25000"/>
                            </a:schemeClr>
                          </a:solidFill>
                          <a:latin typeface="+mn-lt"/>
                          <a:ea typeface="Lato Light" charset="0"/>
                          <a:cs typeface="Lato Light" charset="0"/>
                        </a:rPr>
                        <a:t>in defaulted student loans </a:t>
                      </a:r>
                      <a:br>
                        <a:rPr lang="en-US" sz="1400" b="1" kern="1200" dirty="0">
                          <a:solidFill>
                            <a:schemeClr val="bg2">
                              <a:lumMod val="25000"/>
                            </a:schemeClr>
                          </a:solidFill>
                          <a:latin typeface="+mn-lt"/>
                          <a:ea typeface="Lato Light" charset="0"/>
                          <a:cs typeface="Lato Light" charset="0"/>
                        </a:rPr>
                      </a:br>
                      <a:r>
                        <a:rPr lang="en-US" sz="1400" b="1" kern="1200" dirty="0">
                          <a:solidFill>
                            <a:schemeClr val="bg2">
                              <a:lumMod val="25000"/>
                            </a:schemeClr>
                          </a:solidFill>
                          <a:latin typeface="+mn-lt"/>
                          <a:ea typeface="Lato Light" charset="0"/>
                          <a:cs typeface="Lato Light" charset="0"/>
                        </a:rPr>
                        <a:t>rehabilitated</a:t>
                      </a:r>
                    </a:p>
                  </a:txBody>
                  <a:tcPr marL="182880" marR="182880" marT="182880">
                    <a:lnL w="3175" cap="flat" cmpd="sng" algn="ctr">
                      <a:solidFill>
                        <a:schemeClr val="bg2">
                          <a:lumMod val="75000"/>
                        </a:schemeClr>
                      </a:solidFill>
                      <a:prstDash val="solid"/>
                      <a:round/>
                      <a:headEnd type="none" w="med" len="med"/>
                      <a:tailEnd type="none" w="med" len="med"/>
                    </a:lnL>
                    <a:lnR w="12700" cmpd="sng">
                      <a:noFill/>
                    </a:lnR>
                    <a:lnT w="12700" cmpd="sng">
                      <a:noFill/>
                    </a:lnT>
                    <a:lnB w="317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0"/>
                  </a:ext>
                </a:extLst>
              </a:tr>
              <a:tr h="1370344">
                <a:tc>
                  <a:txBody>
                    <a:bodyPr/>
                    <a:lstStyle/>
                    <a:p>
                      <a:pPr marL="0" algn="l" defTabSz="914400" rtl="0" eaLnBrk="1" latinLnBrk="0" hangingPunct="1">
                        <a:lnSpc>
                          <a:spcPts val="3666"/>
                        </a:lnSpc>
                        <a:spcAft>
                          <a:spcPts val="0"/>
                        </a:spcAft>
                      </a:pPr>
                      <a:r>
                        <a:rPr lang="en-US" sz="3600" b="1" kern="1200" dirty="0">
                          <a:solidFill>
                            <a:srgbClr val="0776A0"/>
                          </a:solidFill>
                          <a:latin typeface="+mj-lt"/>
                          <a:ea typeface="Lato Light" charset="0"/>
                          <a:cs typeface="Lato Light" charset="0"/>
                        </a:rPr>
                        <a:t>#1</a:t>
                      </a:r>
                    </a:p>
                    <a:p>
                      <a:pPr marL="0" algn="l" defTabSz="914400" rtl="0" eaLnBrk="1" latinLnBrk="0" hangingPunct="1"/>
                      <a:r>
                        <a:rPr lang="en-US" sz="1400" b="1" kern="1200" dirty="0">
                          <a:solidFill>
                            <a:schemeClr val="bg2">
                              <a:lumMod val="25000"/>
                            </a:schemeClr>
                          </a:solidFill>
                          <a:latin typeface="+mn-lt"/>
                          <a:ea typeface="Lato Light" charset="0"/>
                          <a:cs typeface="Lato Light" charset="0"/>
                        </a:rPr>
                        <a:t>ranked contractor on all scorecards for all </a:t>
                      </a:r>
                      <a:br>
                        <a:rPr lang="en-US" sz="1400" b="1" kern="1200" dirty="0">
                          <a:solidFill>
                            <a:schemeClr val="bg2">
                              <a:lumMod val="25000"/>
                            </a:schemeClr>
                          </a:solidFill>
                          <a:latin typeface="+mn-lt"/>
                          <a:ea typeface="Lato Light" charset="0"/>
                          <a:cs typeface="Lato Light" charset="0"/>
                        </a:rPr>
                      </a:br>
                      <a:r>
                        <a:rPr lang="en-US" sz="1400" b="1" kern="1200" dirty="0">
                          <a:solidFill>
                            <a:schemeClr val="bg2">
                              <a:lumMod val="25000"/>
                            </a:schemeClr>
                          </a:solidFill>
                          <a:latin typeface="+mn-lt"/>
                          <a:ea typeface="Lato Light" charset="0"/>
                          <a:cs typeface="Lato Light" charset="0"/>
                        </a:rPr>
                        <a:t>student loan portfolios</a:t>
                      </a:r>
                    </a:p>
                  </a:txBody>
                  <a:tcPr marL="182880" marR="182880" marT="182880">
                    <a:lnL w="12700" cmpd="sng">
                      <a:noFill/>
                    </a:lnL>
                    <a:lnR w="3175" cap="flat" cmpd="sng" algn="ctr">
                      <a:solidFill>
                        <a:schemeClr val="bg2">
                          <a:lumMod val="75000"/>
                        </a:schemeClr>
                      </a:solidFill>
                      <a:prstDash val="solid"/>
                      <a:round/>
                      <a:headEnd type="none" w="med" len="med"/>
                      <a:tailEnd type="none" w="med" len="med"/>
                    </a:lnR>
                    <a:lnT w="3175" cap="flat" cmpd="sng" algn="ctr">
                      <a:solidFill>
                        <a:schemeClr val="bg2">
                          <a:lumMod val="75000"/>
                        </a:schemeClr>
                      </a:solidFill>
                      <a:prstDash val="solid"/>
                      <a:round/>
                      <a:headEnd type="none" w="med" len="med"/>
                      <a:tailEnd type="none" w="med" len="med"/>
                    </a:lnT>
                    <a:lnB w="317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0" hangingPunct="1">
                        <a:lnSpc>
                          <a:spcPts val="3666"/>
                        </a:lnSpc>
                        <a:spcAft>
                          <a:spcPts val="0"/>
                        </a:spcAft>
                      </a:pPr>
                      <a:r>
                        <a:rPr lang="en-US" sz="3600" b="1" kern="1200" dirty="0">
                          <a:solidFill>
                            <a:srgbClr val="0776A0"/>
                          </a:solidFill>
                          <a:latin typeface="+mj-lt"/>
                          <a:ea typeface="Lato Light" charset="0"/>
                          <a:cs typeface="Lato Light" charset="0"/>
                        </a:rPr>
                        <a:t>2.6M+</a:t>
                      </a:r>
                    </a:p>
                    <a:p>
                      <a:pPr marL="0" algn="l" defTabSz="914400" rtl="0" eaLnBrk="1" latinLnBrk="0" hangingPunct="1"/>
                      <a:r>
                        <a:rPr lang="en-US" sz="1400" b="1" kern="1200" dirty="0">
                          <a:solidFill>
                            <a:schemeClr val="bg2">
                              <a:lumMod val="25000"/>
                            </a:schemeClr>
                          </a:solidFill>
                          <a:latin typeface="+mn-lt"/>
                          <a:ea typeface="Lato Light" charset="0"/>
                          <a:cs typeface="Lato Light" charset="0"/>
                        </a:rPr>
                        <a:t>hours on the phone counseling </a:t>
                      </a:r>
                      <a:br>
                        <a:rPr lang="en-US" sz="1400" b="1" kern="1200" dirty="0">
                          <a:solidFill>
                            <a:schemeClr val="bg2">
                              <a:lumMod val="25000"/>
                            </a:schemeClr>
                          </a:solidFill>
                          <a:latin typeface="+mn-lt"/>
                          <a:ea typeface="Lato Light" charset="0"/>
                          <a:cs typeface="Lato Light" charset="0"/>
                        </a:rPr>
                      </a:br>
                      <a:r>
                        <a:rPr lang="en-US" sz="1400" b="1" kern="1200" dirty="0">
                          <a:solidFill>
                            <a:schemeClr val="bg2">
                              <a:lumMod val="25000"/>
                            </a:schemeClr>
                          </a:solidFill>
                          <a:latin typeface="+mn-lt"/>
                          <a:ea typeface="Lato Light" charset="0"/>
                          <a:cs typeface="Lato Light" charset="0"/>
                        </a:rPr>
                        <a:t>borrowers</a:t>
                      </a:r>
                    </a:p>
                  </a:txBody>
                  <a:tcPr marL="182880" marR="182880" marT="182880">
                    <a:lnL w="3175" cap="flat" cmpd="sng" algn="ctr">
                      <a:solidFill>
                        <a:schemeClr val="bg2">
                          <a:lumMod val="75000"/>
                        </a:schemeClr>
                      </a:solidFill>
                      <a:prstDash val="solid"/>
                      <a:round/>
                      <a:headEnd type="none" w="med" len="med"/>
                      <a:tailEnd type="none" w="med" len="med"/>
                    </a:lnL>
                    <a:lnR w="3175" cap="flat" cmpd="sng" algn="ctr">
                      <a:solidFill>
                        <a:schemeClr val="bg2">
                          <a:lumMod val="75000"/>
                        </a:schemeClr>
                      </a:solidFill>
                      <a:prstDash val="solid"/>
                      <a:round/>
                      <a:headEnd type="none" w="med" len="med"/>
                      <a:tailEnd type="none" w="med" len="med"/>
                    </a:lnR>
                    <a:lnT w="3175" cap="flat" cmpd="sng" algn="ctr">
                      <a:solidFill>
                        <a:schemeClr val="bg2">
                          <a:lumMod val="75000"/>
                        </a:schemeClr>
                      </a:solidFill>
                      <a:prstDash val="solid"/>
                      <a:round/>
                      <a:headEnd type="none" w="med" len="med"/>
                      <a:tailEnd type="none" w="med" len="med"/>
                    </a:lnT>
                    <a:lnB w="317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0" hangingPunct="1">
                        <a:lnSpc>
                          <a:spcPts val="3666"/>
                        </a:lnSpc>
                        <a:spcAft>
                          <a:spcPts val="0"/>
                        </a:spcAft>
                      </a:pPr>
                      <a:r>
                        <a:rPr lang="en-US" sz="3600" b="1" kern="1200" dirty="0">
                          <a:solidFill>
                            <a:srgbClr val="0776A0"/>
                          </a:solidFill>
                          <a:latin typeface="+mj-lt"/>
                          <a:ea typeface="Lato Light" charset="0"/>
                          <a:cs typeface="Lato Light" charset="0"/>
                        </a:rPr>
                        <a:t>15</a:t>
                      </a:r>
                    </a:p>
                    <a:p>
                      <a:pPr marL="0" algn="l" defTabSz="914400" rtl="0" eaLnBrk="1" latinLnBrk="0" hangingPunct="1"/>
                      <a:r>
                        <a:rPr lang="en-US" sz="1400" b="1" kern="1200" dirty="0">
                          <a:solidFill>
                            <a:schemeClr val="bg2">
                              <a:lumMod val="25000"/>
                            </a:schemeClr>
                          </a:solidFill>
                          <a:latin typeface="+mn-lt"/>
                          <a:ea typeface="Lato Light" charset="0"/>
                          <a:cs typeface="Lato Light" charset="0"/>
                        </a:rPr>
                        <a:t>year company focus on the</a:t>
                      </a:r>
                      <a:br>
                        <a:rPr lang="en-US" sz="1400" b="1" kern="1200" dirty="0">
                          <a:solidFill>
                            <a:schemeClr val="bg2">
                              <a:lumMod val="25000"/>
                            </a:schemeClr>
                          </a:solidFill>
                          <a:latin typeface="+mn-lt"/>
                          <a:ea typeface="Lato Light" charset="0"/>
                          <a:cs typeface="Lato Light" charset="0"/>
                        </a:rPr>
                      </a:br>
                      <a:r>
                        <a:rPr lang="en-US" sz="1400" b="1" kern="1200" dirty="0">
                          <a:solidFill>
                            <a:schemeClr val="bg2">
                              <a:lumMod val="25000"/>
                            </a:schemeClr>
                          </a:solidFill>
                          <a:latin typeface="+mn-lt"/>
                          <a:ea typeface="Lato Light" charset="0"/>
                          <a:cs typeface="Lato Light" charset="0"/>
                        </a:rPr>
                        <a:t>student loan lifecycle</a:t>
                      </a:r>
                    </a:p>
                  </a:txBody>
                  <a:tcPr marL="182880" marR="182880" marT="182880">
                    <a:lnL w="3175" cap="flat" cmpd="sng" algn="ctr">
                      <a:solidFill>
                        <a:schemeClr val="bg2">
                          <a:lumMod val="75000"/>
                        </a:schemeClr>
                      </a:solidFill>
                      <a:prstDash val="solid"/>
                      <a:round/>
                      <a:headEnd type="none" w="med" len="med"/>
                      <a:tailEnd type="none" w="med" len="med"/>
                    </a:lnL>
                    <a:lnR w="12700" cmpd="sng">
                      <a:noFill/>
                    </a:lnR>
                    <a:lnT w="3175" cap="flat" cmpd="sng" algn="ctr">
                      <a:solidFill>
                        <a:schemeClr val="bg2">
                          <a:lumMod val="75000"/>
                        </a:schemeClr>
                      </a:solidFill>
                      <a:prstDash val="solid"/>
                      <a:round/>
                      <a:headEnd type="none" w="med" len="med"/>
                      <a:tailEnd type="none" w="med" len="med"/>
                    </a:lnT>
                    <a:lnB w="317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1"/>
                  </a:ext>
                </a:extLst>
              </a:tr>
              <a:tr h="1370344">
                <a:tc>
                  <a:txBody>
                    <a:bodyPr/>
                    <a:lstStyle/>
                    <a:p>
                      <a:pPr marL="0" algn="l" defTabSz="914400" rtl="0" eaLnBrk="1" latinLnBrk="0" hangingPunct="1">
                        <a:lnSpc>
                          <a:spcPts val="3666"/>
                        </a:lnSpc>
                        <a:spcAft>
                          <a:spcPts val="0"/>
                        </a:spcAft>
                      </a:pPr>
                      <a:r>
                        <a:rPr lang="en-US" sz="3600" b="1" kern="1200" dirty="0">
                          <a:solidFill>
                            <a:srgbClr val="0776A0"/>
                          </a:solidFill>
                          <a:latin typeface="+mj-lt"/>
                          <a:ea typeface="Lato Light" charset="0"/>
                          <a:cs typeface="Lato Light" charset="0"/>
                        </a:rPr>
                        <a:t>$100M</a:t>
                      </a:r>
                    </a:p>
                    <a:p>
                      <a:pPr marL="0" algn="l" defTabSz="914400" rtl="0" eaLnBrk="1" latinLnBrk="0" hangingPunct="1"/>
                      <a:r>
                        <a:rPr lang="en-US" sz="1400" b="1" kern="1200" dirty="0">
                          <a:solidFill>
                            <a:schemeClr val="bg2">
                              <a:lumMod val="25000"/>
                            </a:schemeClr>
                          </a:solidFill>
                          <a:latin typeface="+mn-lt"/>
                          <a:ea typeface="Lato Light" charset="0"/>
                          <a:cs typeface="Lato Light" charset="0"/>
                        </a:rPr>
                        <a:t>Increased data matching from Treasury Offset Program for FSA and State Tax Agencies</a:t>
                      </a:r>
                    </a:p>
                  </a:txBody>
                  <a:tcPr marL="182880" marR="182880" marT="182880">
                    <a:lnL w="12700" cmpd="sng">
                      <a:noFill/>
                    </a:lnL>
                    <a:lnR w="3175" cap="flat" cmpd="sng" algn="ctr">
                      <a:solidFill>
                        <a:schemeClr val="bg2">
                          <a:lumMod val="75000"/>
                        </a:schemeClr>
                      </a:solidFill>
                      <a:prstDash val="solid"/>
                      <a:round/>
                      <a:headEnd type="none" w="med" len="med"/>
                      <a:tailEnd type="none" w="med" len="med"/>
                    </a:lnR>
                    <a:lnT w="3175" cap="flat" cmpd="sng" algn="ctr">
                      <a:solidFill>
                        <a:schemeClr val="bg2">
                          <a:lumMod val="75000"/>
                        </a:schemeClr>
                      </a:solidFill>
                      <a:prstDash val="solid"/>
                      <a:round/>
                      <a:headEnd type="none" w="med" len="med"/>
                      <a:tailEnd type="none" w="med" len="med"/>
                    </a:lnT>
                    <a:lnB w="317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0" hangingPunct="1">
                        <a:lnSpc>
                          <a:spcPts val="3666"/>
                        </a:lnSpc>
                        <a:spcAft>
                          <a:spcPts val="0"/>
                        </a:spcAft>
                      </a:pPr>
                      <a:r>
                        <a:rPr lang="en-US" sz="3600" b="1" kern="1200" dirty="0">
                          <a:solidFill>
                            <a:srgbClr val="0776A0"/>
                          </a:solidFill>
                          <a:latin typeface="+mj-lt"/>
                          <a:ea typeface="Lato Light" charset="0"/>
                          <a:cs typeface="Lato Light" charset="0"/>
                        </a:rPr>
                        <a:t>$42B</a:t>
                      </a:r>
                    </a:p>
                    <a:p>
                      <a:pPr marL="0" algn="l" defTabSz="914400" rtl="0" eaLnBrk="1" latinLnBrk="0" hangingPunct="1"/>
                      <a:r>
                        <a:rPr lang="en-US" sz="1400" b="1" kern="1200" dirty="0">
                          <a:solidFill>
                            <a:schemeClr val="bg2">
                              <a:lumMod val="25000"/>
                            </a:schemeClr>
                          </a:solidFill>
                          <a:latin typeface="+mn-lt"/>
                          <a:ea typeface="Lato Light" charset="0"/>
                          <a:cs typeface="Lato Light" charset="0"/>
                        </a:rPr>
                        <a:t>student loans </a:t>
                      </a:r>
                      <a:br>
                        <a:rPr lang="en-US" sz="1400" b="1" kern="1200" dirty="0">
                          <a:solidFill>
                            <a:schemeClr val="bg2">
                              <a:lumMod val="25000"/>
                            </a:schemeClr>
                          </a:solidFill>
                          <a:latin typeface="+mn-lt"/>
                          <a:ea typeface="Lato Light" charset="0"/>
                          <a:cs typeface="Lato Light" charset="0"/>
                        </a:rPr>
                      </a:br>
                      <a:r>
                        <a:rPr lang="en-US" sz="1400" b="1" kern="1200" dirty="0">
                          <a:solidFill>
                            <a:schemeClr val="bg2">
                              <a:lumMod val="25000"/>
                            </a:schemeClr>
                          </a:solidFill>
                          <a:latin typeface="+mn-lt"/>
                          <a:ea typeface="Lato Light" charset="0"/>
                          <a:cs typeface="Lato Light" charset="0"/>
                        </a:rPr>
                        <a:t>processed</a:t>
                      </a:r>
                    </a:p>
                  </a:txBody>
                  <a:tcPr marL="182880" marR="182880" marT="182880">
                    <a:lnL w="3175" cap="flat" cmpd="sng" algn="ctr">
                      <a:solidFill>
                        <a:schemeClr val="bg2">
                          <a:lumMod val="75000"/>
                        </a:schemeClr>
                      </a:solidFill>
                      <a:prstDash val="solid"/>
                      <a:round/>
                      <a:headEnd type="none" w="med" len="med"/>
                      <a:tailEnd type="none" w="med" len="med"/>
                    </a:lnL>
                    <a:lnR w="3175" cap="flat" cmpd="sng" algn="ctr">
                      <a:solidFill>
                        <a:schemeClr val="bg2">
                          <a:lumMod val="75000"/>
                        </a:schemeClr>
                      </a:solidFill>
                      <a:prstDash val="solid"/>
                      <a:round/>
                      <a:headEnd type="none" w="med" len="med"/>
                      <a:tailEnd type="none" w="med" len="med"/>
                    </a:lnR>
                    <a:lnT w="3175" cap="flat" cmpd="sng" algn="ctr">
                      <a:solidFill>
                        <a:schemeClr val="bg2">
                          <a:lumMod val="75000"/>
                        </a:schemeClr>
                      </a:solidFill>
                      <a:prstDash val="solid"/>
                      <a:round/>
                      <a:headEnd type="none" w="med" len="med"/>
                      <a:tailEnd type="none" w="med" len="med"/>
                    </a:lnT>
                    <a:lnB w="317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0" hangingPunct="1">
                        <a:lnSpc>
                          <a:spcPts val="3666"/>
                        </a:lnSpc>
                        <a:spcAft>
                          <a:spcPts val="0"/>
                        </a:spcAft>
                      </a:pPr>
                      <a:r>
                        <a:rPr lang="en-US" sz="3600" b="1" kern="1200" dirty="0">
                          <a:solidFill>
                            <a:srgbClr val="0776A0"/>
                          </a:solidFill>
                          <a:latin typeface="+mj-lt"/>
                          <a:ea typeface="Lato Light" charset="0"/>
                          <a:cs typeface="Lato Light" charset="0"/>
                        </a:rPr>
                        <a:t>1.5M+</a:t>
                      </a:r>
                    </a:p>
                    <a:p>
                      <a:pPr marL="0" algn="l" defTabSz="914400" rtl="0" eaLnBrk="1" latinLnBrk="0" hangingPunct="1"/>
                      <a:r>
                        <a:rPr lang="en-US" sz="1400" b="1" kern="1200" dirty="0">
                          <a:solidFill>
                            <a:schemeClr val="bg2">
                              <a:lumMod val="25000"/>
                            </a:schemeClr>
                          </a:solidFill>
                          <a:latin typeface="+mn-lt"/>
                          <a:ea typeface="Lato Light" charset="0"/>
                          <a:cs typeface="Lato Light" charset="0"/>
                        </a:rPr>
                        <a:t>borrowers entered into </a:t>
                      </a:r>
                      <a:br>
                        <a:rPr lang="en-US" sz="1400" b="1" kern="1200" dirty="0">
                          <a:solidFill>
                            <a:schemeClr val="bg2">
                              <a:lumMod val="25000"/>
                            </a:schemeClr>
                          </a:solidFill>
                          <a:latin typeface="+mn-lt"/>
                          <a:ea typeface="Lato Light" charset="0"/>
                          <a:cs typeface="Lato Light" charset="0"/>
                        </a:rPr>
                      </a:br>
                      <a:r>
                        <a:rPr lang="en-US" sz="1400" b="1" kern="1200" dirty="0">
                          <a:solidFill>
                            <a:schemeClr val="bg2">
                              <a:lumMod val="25000"/>
                            </a:schemeClr>
                          </a:solidFill>
                          <a:latin typeface="+mn-lt"/>
                          <a:ea typeface="Lato Light" charset="0"/>
                          <a:cs typeface="Lato Light" charset="0"/>
                        </a:rPr>
                        <a:t>optimal repayment</a:t>
                      </a:r>
                    </a:p>
                  </a:txBody>
                  <a:tcPr marL="182880" marR="182880" marT="182880">
                    <a:lnL w="3175" cap="flat" cmpd="sng" algn="ctr">
                      <a:solidFill>
                        <a:schemeClr val="bg2">
                          <a:lumMod val="75000"/>
                        </a:schemeClr>
                      </a:solidFill>
                      <a:prstDash val="solid"/>
                      <a:round/>
                      <a:headEnd type="none" w="med" len="med"/>
                      <a:tailEnd type="none" w="med" len="med"/>
                    </a:lnL>
                    <a:lnR w="12700" cmpd="sng">
                      <a:noFill/>
                    </a:lnR>
                    <a:lnT w="3175" cap="flat" cmpd="sng" algn="ctr">
                      <a:solidFill>
                        <a:schemeClr val="bg2">
                          <a:lumMod val="75000"/>
                        </a:schemeClr>
                      </a:solidFill>
                      <a:prstDash val="solid"/>
                      <a:round/>
                      <a:headEnd type="none" w="med" len="med"/>
                      <a:tailEnd type="none" w="med" len="med"/>
                    </a:lnT>
                    <a:lnB w="317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2"/>
                  </a:ext>
                </a:extLst>
              </a:tr>
              <a:tr h="1370344">
                <a:tc>
                  <a:txBody>
                    <a:bodyPr/>
                    <a:lstStyle/>
                    <a:p>
                      <a:pPr marL="0" algn="l" defTabSz="914400" rtl="0" eaLnBrk="1" latinLnBrk="0" hangingPunct="1">
                        <a:lnSpc>
                          <a:spcPts val="3666"/>
                        </a:lnSpc>
                        <a:spcAft>
                          <a:spcPts val="0"/>
                        </a:spcAft>
                      </a:pPr>
                      <a:r>
                        <a:rPr lang="en-US" sz="3600" b="1" kern="1200" dirty="0">
                          <a:solidFill>
                            <a:srgbClr val="0776A0"/>
                          </a:solidFill>
                          <a:latin typeface="+mj-lt"/>
                          <a:ea typeface="Lato Light" charset="0"/>
                          <a:cs typeface="Lato Light" charset="0"/>
                        </a:rPr>
                        <a:t>98% Satisfaction</a:t>
                      </a:r>
                    </a:p>
                    <a:p>
                      <a:pPr marL="0" algn="l" defTabSz="914400" rtl="0" eaLnBrk="1" latinLnBrk="0" hangingPunct="1"/>
                      <a:r>
                        <a:rPr lang="en-US" sz="1400" b="1" kern="1200" dirty="0">
                          <a:solidFill>
                            <a:schemeClr val="bg2">
                              <a:lumMod val="25000"/>
                            </a:schemeClr>
                          </a:solidFill>
                          <a:latin typeface="+mn-lt"/>
                          <a:ea typeface="Lato Light" charset="0"/>
                          <a:cs typeface="Lato Light" charset="0"/>
                        </a:rPr>
                        <a:t>Rated “satisfactory” or “excellent” on </a:t>
                      </a:r>
                      <a:br>
                        <a:rPr lang="en-US" sz="1400" b="1" kern="1200" dirty="0">
                          <a:solidFill>
                            <a:schemeClr val="bg2">
                              <a:lumMod val="25000"/>
                            </a:schemeClr>
                          </a:solidFill>
                          <a:latin typeface="+mn-lt"/>
                          <a:ea typeface="Lato Light" charset="0"/>
                          <a:cs typeface="Lato Light" charset="0"/>
                        </a:rPr>
                      </a:br>
                      <a:r>
                        <a:rPr lang="en-US" sz="1400" b="1" kern="1200" dirty="0">
                          <a:solidFill>
                            <a:schemeClr val="bg2">
                              <a:lumMod val="25000"/>
                            </a:schemeClr>
                          </a:solidFill>
                          <a:latin typeface="+mn-lt"/>
                          <a:ea typeface="Lato Light" charset="0"/>
                          <a:cs typeface="Lato Light" charset="0"/>
                        </a:rPr>
                        <a:t>52,000 customer surveys</a:t>
                      </a:r>
                    </a:p>
                  </a:txBody>
                  <a:tcPr marL="182880" marR="182880" marT="182880">
                    <a:lnL w="12700" cmpd="sng">
                      <a:noFill/>
                    </a:lnL>
                    <a:lnR w="3175" cap="flat" cmpd="sng" algn="ctr">
                      <a:solidFill>
                        <a:schemeClr val="bg2">
                          <a:lumMod val="75000"/>
                        </a:schemeClr>
                      </a:solidFill>
                      <a:prstDash val="solid"/>
                      <a:round/>
                      <a:headEnd type="none" w="med" len="med"/>
                      <a:tailEnd type="none" w="med" len="med"/>
                    </a:lnR>
                    <a:lnT w="3175" cap="flat" cmpd="sng" algn="ctr">
                      <a:solidFill>
                        <a:schemeClr val="bg2">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algn="l" defTabSz="914400" rtl="0" eaLnBrk="1" latinLnBrk="0" hangingPunct="1">
                        <a:lnSpc>
                          <a:spcPts val="3666"/>
                        </a:lnSpc>
                        <a:spcAft>
                          <a:spcPts val="0"/>
                        </a:spcAft>
                      </a:pPr>
                      <a:r>
                        <a:rPr lang="en-US" sz="3600" b="1" kern="1200" dirty="0">
                          <a:solidFill>
                            <a:srgbClr val="0776A0"/>
                          </a:solidFill>
                          <a:latin typeface="+mj-lt"/>
                          <a:ea typeface="Lato Light" charset="0"/>
                          <a:cs typeface="Lato Light" charset="0"/>
                        </a:rPr>
                        <a:t>136M</a:t>
                      </a:r>
                    </a:p>
                    <a:p>
                      <a:pPr marL="0" algn="l" defTabSz="914400" rtl="0" eaLnBrk="1" latinLnBrk="0" hangingPunct="1"/>
                      <a:r>
                        <a:rPr lang="en-US" sz="1400" b="1" kern="1200" dirty="0">
                          <a:solidFill>
                            <a:schemeClr val="bg2">
                              <a:lumMod val="25000"/>
                            </a:schemeClr>
                          </a:solidFill>
                          <a:latin typeface="+mn-lt"/>
                          <a:ea typeface="Lato Light" charset="0"/>
                          <a:cs typeface="Lato Light" charset="0"/>
                        </a:rPr>
                        <a:t>Payment transactions processed </a:t>
                      </a:r>
                      <a:br>
                        <a:rPr lang="en-US" sz="1400" b="1" kern="1200" dirty="0">
                          <a:solidFill>
                            <a:schemeClr val="bg2">
                              <a:lumMod val="25000"/>
                            </a:schemeClr>
                          </a:solidFill>
                          <a:latin typeface="+mn-lt"/>
                          <a:ea typeface="Lato Light" charset="0"/>
                          <a:cs typeface="Lato Light" charset="0"/>
                        </a:rPr>
                      </a:br>
                      <a:r>
                        <a:rPr lang="en-US" sz="1400" b="1" kern="1200" dirty="0">
                          <a:solidFill>
                            <a:schemeClr val="bg2">
                              <a:lumMod val="25000"/>
                            </a:schemeClr>
                          </a:solidFill>
                          <a:latin typeface="+mn-lt"/>
                          <a:ea typeface="Lato Light" charset="0"/>
                          <a:cs typeface="Lato Light" charset="0"/>
                        </a:rPr>
                        <a:t>(2012 – present</a:t>
                      </a:r>
                    </a:p>
                  </a:txBody>
                  <a:tcPr marL="182880" marR="182880" marT="182880">
                    <a:lnL w="3175" cap="flat" cmpd="sng" algn="ctr">
                      <a:solidFill>
                        <a:schemeClr val="bg2">
                          <a:lumMod val="75000"/>
                        </a:schemeClr>
                      </a:solidFill>
                      <a:prstDash val="solid"/>
                      <a:round/>
                      <a:headEnd type="none" w="med" len="med"/>
                      <a:tailEnd type="none" w="med" len="med"/>
                    </a:lnL>
                    <a:lnR w="3175" cap="flat" cmpd="sng" algn="ctr">
                      <a:solidFill>
                        <a:schemeClr val="bg2">
                          <a:lumMod val="75000"/>
                        </a:schemeClr>
                      </a:solidFill>
                      <a:prstDash val="solid"/>
                      <a:round/>
                      <a:headEnd type="none" w="med" len="med"/>
                      <a:tailEnd type="none" w="med" len="med"/>
                    </a:lnR>
                    <a:lnT w="3175" cap="flat" cmpd="sng" algn="ctr">
                      <a:solidFill>
                        <a:schemeClr val="bg2">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algn="l" defTabSz="914400" rtl="0" eaLnBrk="1" latinLnBrk="0" hangingPunct="1">
                        <a:lnSpc>
                          <a:spcPts val="3666"/>
                        </a:lnSpc>
                        <a:spcAft>
                          <a:spcPts val="0"/>
                        </a:spcAft>
                      </a:pPr>
                      <a:r>
                        <a:rPr lang="en-US" sz="3600" b="1" kern="1200" dirty="0">
                          <a:solidFill>
                            <a:srgbClr val="0776A0"/>
                          </a:solidFill>
                          <a:latin typeface="+mj-lt"/>
                          <a:ea typeface="Lato Light" charset="0"/>
                          <a:cs typeface="Lato Light" charset="0"/>
                        </a:rPr>
                        <a:t>600K</a:t>
                      </a:r>
                    </a:p>
                    <a:p>
                      <a:pPr marL="0" algn="l" defTabSz="914400" rtl="0" eaLnBrk="1" latinLnBrk="0" hangingPunct="1"/>
                      <a:r>
                        <a:rPr lang="en-US" sz="1400" b="1" kern="1200" dirty="0">
                          <a:solidFill>
                            <a:schemeClr val="bg2">
                              <a:lumMod val="25000"/>
                            </a:schemeClr>
                          </a:solidFill>
                          <a:latin typeface="+mn-lt"/>
                          <a:ea typeface="Lato Light" charset="0"/>
                          <a:cs typeface="Lato Light" charset="0"/>
                        </a:rPr>
                        <a:t>calls placed each </a:t>
                      </a:r>
                      <a:br>
                        <a:rPr lang="en-US" sz="1400" b="1" kern="1200" dirty="0">
                          <a:solidFill>
                            <a:schemeClr val="bg2">
                              <a:lumMod val="25000"/>
                            </a:schemeClr>
                          </a:solidFill>
                          <a:latin typeface="+mn-lt"/>
                          <a:ea typeface="Lato Light" charset="0"/>
                          <a:cs typeface="Lato Light" charset="0"/>
                        </a:rPr>
                      </a:br>
                      <a:r>
                        <a:rPr lang="en-US" sz="1400" b="1" kern="1200" dirty="0">
                          <a:solidFill>
                            <a:schemeClr val="bg2">
                              <a:lumMod val="25000"/>
                            </a:schemeClr>
                          </a:solidFill>
                          <a:latin typeface="+mn-lt"/>
                          <a:ea typeface="Lato Light" charset="0"/>
                          <a:cs typeface="Lato Light" charset="0"/>
                        </a:rPr>
                        <a:t>month</a:t>
                      </a:r>
                    </a:p>
                  </a:txBody>
                  <a:tcPr marL="182880" marR="182880" marT="182880">
                    <a:lnL w="3175" cap="flat" cmpd="sng" algn="ctr">
                      <a:solidFill>
                        <a:schemeClr val="bg2">
                          <a:lumMod val="75000"/>
                        </a:schemeClr>
                      </a:solidFill>
                      <a:prstDash val="solid"/>
                      <a:round/>
                      <a:headEnd type="none" w="med" len="med"/>
                      <a:tailEnd type="none" w="med" len="med"/>
                    </a:lnL>
                    <a:lnR w="12700" cmpd="sng">
                      <a:noFill/>
                    </a:lnR>
                    <a:lnT w="3175" cap="flat" cmpd="sng" algn="ctr">
                      <a:solidFill>
                        <a:schemeClr val="bg2">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 xmlns:a16="http://schemas.microsoft.com/office/drawing/2014/main" val="10003"/>
                  </a:ext>
                </a:extLst>
              </a:tr>
            </a:tbl>
          </a:graphicData>
        </a:graphic>
      </p:graphicFrame>
      <p:sp>
        <p:nvSpPr>
          <p:cNvPr id="6" name="Rectangle 5"/>
          <p:cNvSpPr/>
          <p:nvPr/>
        </p:nvSpPr>
        <p:spPr>
          <a:xfrm>
            <a:off x="11336138" y="6243354"/>
            <a:ext cx="855862" cy="53289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42187" y="317494"/>
            <a:ext cx="756875" cy="428464"/>
          </a:xfrm>
          <a:prstGeom prst="rect">
            <a:avLst/>
          </a:prstGeom>
        </p:spPr>
      </p:pic>
    </p:spTree>
    <p:extLst>
      <p:ext uri="{BB962C8B-B14F-4D97-AF65-F5344CB8AC3E}">
        <p14:creationId xmlns:p14="http://schemas.microsoft.com/office/powerpoint/2010/main" val="42088095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698812" y="-4999"/>
            <a:ext cx="9493188" cy="6328790"/>
          </a:xfrm>
          <a:prstGeom prst="rect">
            <a:avLst/>
          </a:prstGeom>
        </p:spPr>
      </p:pic>
      <p:sp>
        <p:nvSpPr>
          <p:cNvPr id="5" name="Rectangle 4"/>
          <p:cNvSpPr/>
          <p:nvPr/>
        </p:nvSpPr>
        <p:spPr>
          <a:xfrm>
            <a:off x="2698812" y="-34748"/>
            <a:ext cx="9493187" cy="6358539"/>
          </a:xfrm>
          <a:prstGeom prst="rect">
            <a:avLst/>
          </a:prstGeom>
          <a:gradFill flip="none" rotWithShape="1">
            <a:gsLst>
              <a:gs pos="0">
                <a:schemeClr val="bg1"/>
              </a:gs>
              <a:gs pos="61000">
                <a:srgbClr val="FFFFFF">
                  <a:alpha val="84000"/>
                </a:srgbClr>
              </a:gs>
              <a:gs pos="29000">
                <a:srgbClr val="FFFFFF"/>
              </a:gs>
              <a:gs pos="100000">
                <a:schemeClr val="bg1">
                  <a:alpha val="37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normAutofit/>
          </a:bodyPr>
          <a:lstStyle/>
          <a:p>
            <a:r>
              <a:rPr lang="en-US" dirty="0">
                <a:solidFill>
                  <a:srgbClr val="53585F"/>
                </a:solidFill>
              </a:rPr>
              <a:t>Income Share Agreements Present New Opportunities &amp; Challenges</a:t>
            </a:r>
          </a:p>
        </p:txBody>
      </p:sp>
      <p:sp>
        <p:nvSpPr>
          <p:cNvPr id="7" name="Content Placeholder 2"/>
          <p:cNvSpPr>
            <a:spLocks noGrp="1"/>
          </p:cNvSpPr>
          <p:nvPr>
            <p:ph idx="1"/>
          </p:nvPr>
        </p:nvSpPr>
        <p:spPr>
          <a:xfrm>
            <a:off x="367146" y="1075570"/>
            <a:ext cx="8270827" cy="5212229"/>
          </a:xfrm>
        </p:spPr>
        <p:txBody>
          <a:bodyPr>
            <a:normAutofit/>
          </a:bodyPr>
          <a:lstStyle/>
          <a:p>
            <a:pPr marL="0" indent="0">
              <a:buNone/>
            </a:pPr>
            <a:r>
              <a:rPr lang="en-US" sz="1700" b="1" dirty="0">
                <a:solidFill>
                  <a:srgbClr val="0776A0"/>
                </a:solidFill>
              </a:rPr>
              <a:t>Regulatory Framework</a:t>
            </a:r>
          </a:p>
          <a:p>
            <a:pPr lvl="1">
              <a:lnSpc>
                <a:spcPct val="150000"/>
              </a:lnSpc>
              <a:buFont typeface="Wingdings" panose="05000000000000000000" pitchFamily="2" charset="2"/>
              <a:buChar char="§"/>
            </a:pPr>
            <a:r>
              <a:rPr lang="en-US" sz="1700" dirty="0">
                <a:solidFill>
                  <a:schemeClr val="bg2">
                    <a:lumMod val="25000"/>
                  </a:schemeClr>
                </a:solidFill>
              </a:rPr>
              <a:t>Is it still a </a:t>
            </a:r>
            <a:r>
              <a:rPr lang="en-US" sz="1700" b="1" dirty="0">
                <a:solidFill>
                  <a:schemeClr val="bg2">
                    <a:lumMod val="25000"/>
                  </a:schemeClr>
                </a:solidFill>
              </a:rPr>
              <a:t>Loan</a:t>
            </a:r>
            <a:r>
              <a:rPr lang="en-US" sz="1700" dirty="0">
                <a:solidFill>
                  <a:schemeClr val="bg2">
                    <a:lumMod val="25000"/>
                  </a:schemeClr>
                </a:solidFill>
              </a:rPr>
              <a:t>, couched differently?</a:t>
            </a:r>
          </a:p>
          <a:p>
            <a:pPr lvl="1">
              <a:lnSpc>
                <a:spcPct val="150000"/>
              </a:lnSpc>
              <a:buFont typeface="Wingdings" panose="05000000000000000000" pitchFamily="2" charset="2"/>
              <a:buChar char="§"/>
            </a:pPr>
            <a:r>
              <a:rPr lang="en-US" sz="1700" dirty="0">
                <a:solidFill>
                  <a:schemeClr val="bg2">
                    <a:lumMod val="25000"/>
                  </a:schemeClr>
                </a:solidFill>
              </a:rPr>
              <a:t>Will it </a:t>
            </a:r>
            <a:r>
              <a:rPr lang="en-US" sz="1700" b="1" dirty="0">
                <a:solidFill>
                  <a:schemeClr val="bg2">
                    <a:lumMod val="25000"/>
                  </a:schemeClr>
                </a:solidFill>
              </a:rPr>
              <a:t>reduce</a:t>
            </a:r>
            <a:r>
              <a:rPr lang="en-US" sz="1700" dirty="0">
                <a:solidFill>
                  <a:schemeClr val="bg2">
                    <a:lumMod val="25000"/>
                  </a:schemeClr>
                </a:solidFill>
              </a:rPr>
              <a:t> Federal student loan debt?</a:t>
            </a:r>
          </a:p>
          <a:p>
            <a:pPr lvl="1">
              <a:lnSpc>
                <a:spcPct val="150000"/>
              </a:lnSpc>
              <a:buFont typeface="Wingdings" panose="05000000000000000000" pitchFamily="2" charset="2"/>
              <a:buChar char="§"/>
            </a:pPr>
            <a:r>
              <a:rPr lang="en-US" sz="1700" dirty="0">
                <a:solidFill>
                  <a:schemeClr val="bg2">
                    <a:lumMod val="25000"/>
                  </a:schemeClr>
                </a:solidFill>
              </a:rPr>
              <a:t>What are key differences between </a:t>
            </a:r>
            <a:r>
              <a:rPr lang="en-US" sz="1700" b="1" dirty="0">
                <a:solidFill>
                  <a:schemeClr val="bg2">
                    <a:lumMod val="25000"/>
                  </a:schemeClr>
                </a:solidFill>
              </a:rPr>
              <a:t>ISA and IDR?</a:t>
            </a:r>
            <a:r>
              <a:rPr lang="en-US" sz="1700" dirty="0">
                <a:solidFill>
                  <a:schemeClr val="bg2">
                    <a:lumMod val="25000"/>
                  </a:schemeClr>
                </a:solidFill>
              </a:rPr>
              <a:t> </a:t>
            </a:r>
          </a:p>
          <a:p>
            <a:pPr lvl="1"/>
            <a:endParaRPr lang="en-US" sz="1700" dirty="0">
              <a:solidFill>
                <a:schemeClr val="bg2">
                  <a:lumMod val="25000"/>
                </a:schemeClr>
              </a:solidFill>
            </a:endParaRPr>
          </a:p>
          <a:p>
            <a:pPr marL="0" indent="0">
              <a:buNone/>
            </a:pPr>
            <a:r>
              <a:rPr lang="en-US" sz="1700" b="1" dirty="0">
                <a:solidFill>
                  <a:srgbClr val="0776A0"/>
                </a:solidFill>
              </a:rPr>
              <a:t>Best Outcome Delivery for Students through ISA</a:t>
            </a:r>
          </a:p>
          <a:p>
            <a:pPr lvl="1">
              <a:lnSpc>
                <a:spcPct val="150000"/>
              </a:lnSpc>
              <a:buFont typeface="Wingdings" panose="05000000000000000000" pitchFamily="2" charset="2"/>
              <a:buChar char="§"/>
            </a:pPr>
            <a:r>
              <a:rPr lang="en-US" sz="1700" b="1" dirty="0">
                <a:solidFill>
                  <a:schemeClr val="bg2">
                    <a:lumMod val="25000"/>
                  </a:schemeClr>
                </a:solidFill>
              </a:rPr>
              <a:t>Limited Servicing resources</a:t>
            </a:r>
          </a:p>
          <a:p>
            <a:pPr lvl="1">
              <a:lnSpc>
                <a:spcPct val="150000"/>
              </a:lnSpc>
              <a:buFont typeface="Wingdings" panose="05000000000000000000" pitchFamily="2" charset="2"/>
              <a:buChar char="§"/>
            </a:pPr>
            <a:r>
              <a:rPr lang="en-US" sz="1700" b="1" dirty="0">
                <a:solidFill>
                  <a:schemeClr val="bg2">
                    <a:lumMod val="25000"/>
                  </a:schemeClr>
                </a:solidFill>
              </a:rPr>
              <a:t>Zero success support mechanisms in marketplace today</a:t>
            </a:r>
          </a:p>
          <a:p>
            <a:pPr marL="0" indent="0">
              <a:buNone/>
            </a:pPr>
            <a:endParaRPr lang="en-US" sz="1700" b="1" dirty="0">
              <a:solidFill>
                <a:schemeClr val="bg2">
                  <a:lumMod val="25000"/>
                </a:schemeClr>
              </a:solidFill>
            </a:endParaRPr>
          </a:p>
          <a:p>
            <a:pPr marL="0" indent="0">
              <a:buNone/>
            </a:pPr>
            <a:r>
              <a:rPr lang="en-US" sz="1700" b="1" dirty="0">
                <a:solidFill>
                  <a:srgbClr val="0776A0"/>
                </a:solidFill>
              </a:rPr>
              <a:t>Risk Cannot Reside Only with the ISA Fund</a:t>
            </a:r>
          </a:p>
          <a:p>
            <a:pPr lvl="1">
              <a:lnSpc>
                <a:spcPct val="150000"/>
              </a:lnSpc>
              <a:buFont typeface="Wingdings" panose="05000000000000000000" pitchFamily="2" charset="2"/>
              <a:buChar char="§"/>
            </a:pPr>
            <a:r>
              <a:rPr lang="en-US" sz="1700" b="1" dirty="0">
                <a:solidFill>
                  <a:schemeClr val="bg2">
                    <a:lumMod val="25000"/>
                  </a:schemeClr>
                </a:solidFill>
              </a:rPr>
              <a:t>Universities can share risk and reward</a:t>
            </a:r>
            <a:endParaRPr lang="en-US" sz="1700" dirty="0">
              <a:solidFill>
                <a:schemeClr val="bg2">
                  <a:lumMod val="25000"/>
                </a:schemeClr>
              </a:solidFill>
            </a:endParaRPr>
          </a:p>
          <a:p>
            <a:pPr lvl="1">
              <a:lnSpc>
                <a:spcPct val="150000"/>
              </a:lnSpc>
              <a:buFont typeface="Wingdings" panose="05000000000000000000" pitchFamily="2" charset="2"/>
              <a:buChar char="§"/>
            </a:pPr>
            <a:r>
              <a:rPr lang="en-US" sz="1700" b="1" dirty="0">
                <a:solidFill>
                  <a:schemeClr val="bg2">
                    <a:lumMod val="25000"/>
                  </a:schemeClr>
                </a:solidFill>
              </a:rPr>
              <a:t>Employers and ISA Alumni </a:t>
            </a:r>
            <a:r>
              <a:rPr lang="en-US" sz="1700" dirty="0">
                <a:solidFill>
                  <a:schemeClr val="bg2">
                    <a:lumMod val="25000"/>
                  </a:schemeClr>
                </a:solidFill>
              </a:rPr>
              <a:t>can participate in the future</a:t>
            </a:r>
          </a:p>
          <a:p>
            <a:pPr lvl="1"/>
            <a:endParaRPr lang="en-US" sz="1700" dirty="0">
              <a:solidFill>
                <a:schemeClr val="bg2">
                  <a:lumMod val="25000"/>
                </a:schemeClr>
              </a:solidFill>
            </a:endParaRPr>
          </a:p>
          <a:p>
            <a:endParaRPr lang="en-US" sz="1700" dirty="0"/>
          </a:p>
        </p:txBody>
      </p:sp>
    </p:spTree>
    <p:extLst>
      <p:ext uri="{BB962C8B-B14F-4D97-AF65-F5344CB8AC3E}">
        <p14:creationId xmlns:p14="http://schemas.microsoft.com/office/powerpoint/2010/main" val="14049424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3294" y="872231"/>
            <a:ext cx="11661560" cy="2541946"/>
          </a:xfrm>
        </p:spPr>
        <p:txBody>
          <a:bodyPr>
            <a:noAutofit/>
          </a:bodyPr>
          <a:lstStyle/>
          <a:p>
            <a:pPr marL="342900" lvl="1" indent="-342900">
              <a:spcAft>
                <a:spcPts val="1200"/>
              </a:spcAft>
              <a:buFont typeface="Wingdings" panose="05000000000000000000" pitchFamily="2" charset="2"/>
              <a:buChar char="§"/>
            </a:pPr>
            <a:r>
              <a:rPr lang="en-US" sz="2000" dirty="0" smtClean="0">
                <a:solidFill>
                  <a:srgbClr val="0776A0"/>
                </a:solidFill>
              </a:rPr>
              <a:t>Customized </a:t>
            </a:r>
            <a:r>
              <a:rPr lang="en-US" sz="2000" dirty="0">
                <a:solidFill>
                  <a:srgbClr val="0776A0"/>
                </a:solidFill>
              </a:rPr>
              <a:t>pricing calculators for schools that want to sell originated </a:t>
            </a:r>
            <a:r>
              <a:rPr lang="en-US" sz="2000" dirty="0" smtClean="0">
                <a:solidFill>
                  <a:srgbClr val="0776A0"/>
                </a:solidFill>
              </a:rPr>
              <a:t>ISAs</a:t>
            </a:r>
            <a:endParaRPr lang="en-US" sz="2000" dirty="0">
              <a:solidFill>
                <a:srgbClr val="0776A0"/>
              </a:solidFill>
            </a:endParaRPr>
          </a:p>
          <a:p>
            <a:pPr marL="342900" lvl="1" indent="-342900">
              <a:buFont typeface="Wingdings" panose="05000000000000000000" pitchFamily="2" charset="2"/>
              <a:buChar char="§"/>
            </a:pPr>
            <a:r>
              <a:rPr lang="en-US" sz="2000" dirty="0">
                <a:solidFill>
                  <a:srgbClr val="0776A0"/>
                </a:solidFill>
              </a:rPr>
              <a:t>Minimizing adverse selection:</a:t>
            </a:r>
          </a:p>
          <a:p>
            <a:pPr marL="914400" lvl="4" indent="-457200"/>
            <a:r>
              <a:rPr lang="en-US" sz="1600" dirty="0"/>
              <a:t>Early payment options that attract students that are more likely to pay </a:t>
            </a:r>
            <a:r>
              <a:rPr lang="en-US" sz="1600" dirty="0" smtClean="0"/>
              <a:t>back</a:t>
            </a:r>
            <a:endParaRPr lang="en-US" sz="1600" dirty="0"/>
          </a:p>
          <a:p>
            <a:pPr marL="914400" lvl="4" indent="-457200">
              <a:spcAft>
                <a:spcPts val="1200"/>
              </a:spcAft>
            </a:pPr>
            <a:r>
              <a:rPr lang="en-US" sz="1600" dirty="0"/>
              <a:t>Differentiated dynamic ISA pricing based on current employment status of individuals, so they are more likely to </a:t>
            </a:r>
            <a:r>
              <a:rPr lang="en-US" sz="1600" dirty="0" smtClean="0"/>
              <a:t>enroll</a:t>
            </a:r>
            <a:endParaRPr lang="en-US" sz="1800" dirty="0"/>
          </a:p>
          <a:p>
            <a:pPr marL="457200" lvl="4" indent="0">
              <a:buNone/>
            </a:pPr>
            <a:r>
              <a:rPr lang="en-US" sz="1800" b="1" i="1" dirty="0">
                <a:solidFill>
                  <a:schemeClr val="tx1">
                    <a:lumMod val="75000"/>
                    <a:lumOff val="25000"/>
                  </a:schemeClr>
                </a:solidFill>
              </a:rPr>
              <a:t>This is very relevant to high quality students as well!</a:t>
            </a:r>
            <a:endParaRPr lang="en-US" b="1" i="1" dirty="0">
              <a:solidFill>
                <a:schemeClr val="tx1">
                  <a:lumMod val="75000"/>
                  <a:lumOff val="25000"/>
                </a:schemeClr>
              </a:solidFill>
            </a:endParaRPr>
          </a:p>
          <a:p>
            <a:pPr marL="914400" lvl="2" indent="0">
              <a:buNone/>
            </a:pPr>
            <a:endParaRPr lang="en-US" dirty="0"/>
          </a:p>
          <a:p>
            <a:pPr marL="914400" lvl="2" indent="0">
              <a:buNone/>
            </a:pPr>
            <a:endParaRPr lang="en-US" dirty="0"/>
          </a:p>
          <a:p>
            <a:pPr marL="914400" lvl="2" indent="0">
              <a:buNone/>
            </a:pPr>
            <a:endParaRPr lang="en-US" dirty="0"/>
          </a:p>
          <a:p>
            <a:pPr marL="914400" lvl="2" indent="0">
              <a:buNone/>
            </a:pPr>
            <a:endParaRPr lang="en-US" dirty="0"/>
          </a:p>
          <a:p>
            <a:pPr lvl="1"/>
            <a:endParaRPr lang="en-US" dirty="0"/>
          </a:p>
        </p:txBody>
      </p:sp>
      <p:sp>
        <p:nvSpPr>
          <p:cNvPr id="3" name="Title 2"/>
          <p:cNvSpPr>
            <a:spLocks noGrp="1"/>
          </p:cNvSpPr>
          <p:nvPr>
            <p:ph type="title"/>
          </p:nvPr>
        </p:nvSpPr>
        <p:spPr/>
        <p:txBody>
          <a:bodyPr>
            <a:normAutofit/>
          </a:bodyPr>
          <a:lstStyle/>
          <a:p>
            <a:r>
              <a:rPr lang="en-US" dirty="0">
                <a:solidFill>
                  <a:srgbClr val="53585F"/>
                </a:solidFill>
              </a:rPr>
              <a:t>ISA Program Design</a:t>
            </a:r>
          </a:p>
        </p:txBody>
      </p:sp>
      <p:graphicFrame>
        <p:nvGraphicFramePr>
          <p:cNvPr id="6" name="Table 5"/>
          <p:cNvGraphicFramePr>
            <a:graphicFrameLocks noGrp="1"/>
          </p:cNvGraphicFramePr>
          <p:nvPr>
            <p:extLst>
              <p:ext uri="{D42A27DB-BD31-4B8C-83A1-F6EECF244321}">
                <p14:modId xmlns:p14="http://schemas.microsoft.com/office/powerpoint/2010/main" val="1223780014"/>
              </p:ext>
            </p:extLst>
          </p:nvPr>
        </p:nvGraphicFramePr>
        <p:xfrm>
          <a:off x="477981" y="3228470"/>
          <a:ext cx="8871076" cy="2742195"/>
        </p:xfrm>
        <a:graphic>
          <a:graphicData uri="http://schemas.openxmlformats.org/drawingml/2006/table">
            <a:tbl>
              <a:tblPr firstRow="1" firstCol="1" bandRow="1"/>
              <a:tblGrid>
                <a:gridCol w="6740435">
                  <a:extLst>
                    <a:ext uri="{9D8B030D-6E8A-4147-A177-3AD203B41FA5}">
                      <a16:colId xmlns="" xmlns:a16="http://schemas.microsoft.com/office/drawing/2014/main" val="20000"/>
                    </a:ext>
                  </a:extLst>
                </a:gridCol>
                <a:gridCol w="2130641">
                  <a:extLst>
                    <a:ext uri="{9D8B030D-6E8A-4147-A177-3AD203B41FA5}">
                      <a16:colId xmlns="" xmlns:a16="http://schemas.microsoft.com/office/drawing/2014/main" val="20001"/>
                    </a:ext>
                  </a:extLst>
                </a:gridCol>
              </a:tblGrid>
              <a:tr h="300651">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0776A0"/>
                          </a:solidFill>
                        </a:rPr>
                        <a:t>Dartmouth Tuck MBA student survey (2018) show</a:t>
                      </a:r>
                      <a:r>
                        <a:rPr lang="en-US" sz="1600" baseline="0" dirty="0">
                          <a:solidFill>
                            <a:srgbClr val="0776A0"/>
                          </a:solidFill>
                        </a:rPr>
                        <a:t>s which aspects of ISA students </a:t>
                      </a:r>
                      <a:r>
                        <a:rPr lang="en-US" altLang="en-US" sz="1600" dirty="0">
                          <a:solidFill>
                            <a:srgbClr val="0776A0"/>
                          </a:solidFill>
                          <a:latin typeface="Calibri" panose="020F0502020204030204" pitchFamily="34" charset="0"/>
                          <a:ea typeface="Calibri" panose="020F0502020204030204" pitchFamily="34" charset="0"/>
                          <a:cs typeface="Times New Roman" panose="02020603050405020304" pitchFamily="18" charset="0"/>
                        </a:rPr>
                        <a:t>cared about the most:</a:t>
                      </a:r>
                      <a:endParaRPr lang="en-US" altLang="en-US" sz="1050" dirty="0">
                        <a:solidFill>
                          <a:srgbClr val="0776A0"/>
                        </a:solidFill>
                      </a:endParaRPr>
                    </a:p>
                  </a:txBody>
                  <a:tcPr marL="68580" marR="6858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a:spcBef>
                          <a:spcPts val="0"/>
                        </a:spcBef>
                        <a:spcAft>
                          <a:spcPts val="0"/>
                        </a:spcAft>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0"/>
                  </a:ext>
                </a:extLst>
              </a:tr>
              <a:tr h="348792">
                <a:tc>
                  <a:txBody>
                    <a:bodyPr/>
                    <a:lstStyle/>
                    <a:p>
                      <a:pPr marL="285750" marR="0" indent="-285750">
                        <a:spcBef>
                          <a:spcPts val="0"/>
                        </a:spcBef>
                        <a:spcAft>
                          <a:spcPts val="0"/>
                        </a:spcAft>
                        <a:buFont typeface="Wingdings" panose="05000000000000000000" pitchFamily="2" charset="2"/>
                        <a:buChar char="§"/>
                      </a:pPr>
                      <a:r>
                        <a:rPr lang="en-US"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It has to be cheaper than Grad PLUS loans</a:t>
                      </a:r>
                    </a:p>
                  </a:txBody>
                  <a:tcPr marL="914400" marR="68580"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355177"/>
                    </a:solidFill>
                  </a:tcPr>
                </a:tc>
                <a:tc>
                  <a:txBody>
                    <a:bodyPr/>
                    <a:lstStyle/>
                    <a:p>
                      <a:pPr marL="0" marR="0" algn="ctr">
                        <a:spcBef>
                          <a:spcPts val="0"/>
                        </a:spcBef>
                        <a:spcAft>
                          <a:spcPts val="0"/>
                        </a:spcAft>
                      </a:pPr>
                      <a:r>
                        <a:rPr lang="en-US"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71.43%</a:t>
                      </a:r>
                    </a:p>
                  </a:txBody>
                  <a:tcPr marL="68580" marR="68580"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355177"/>
                    </a:solidFill>
                  </a:tcPr>
                </a:tc>
                <a:extLst>
                  <a:ext uri="{0D108BD9-81ED-4DB2-BD59-A6C34878D82A}">
                    <a16:rowId xmlns="" xmlns:a16="http://schemas.microsoft.com/office/drawing/2014/main" val="10001"/>
                  </a:ext>
                </a:extLst>
              </a:tr>
              <a:tr h="348792">
                <a:tc>
                  <a:txBody>
                    <a:bodyPr/>
                    <a:lstStyle/>
                    <a:p>
                      <a:pPr marL="285750" marR="0" indent="-285750">
                        <a:spcBef>
                          <a:spcPts val="0"/>
                        </a:spcBef>
                        <a:spcAft>
                          <a:spcPts val="0"/>
                        </a:spcAft>
                        <a:buFont typeface="Wingdings" panose="05000000000000000000" pitchFamily="2" charset="2"/>
                        <a:buChar char="§"/>
                      </a:pPr>
                      <a:r>
                        <a:rPr lang="en-US"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It has to be cheaper than private loans</a:t>
                      </a:r>
                    </a:p>
                  </a:txBody>
                  <a:tcPr marL="914400" marR="68580"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355177"/>
                    </a:solidFill>
                  </a:tcPr>
                </a:tc>
                <a:tc>
                  <a:txBody>
                    <a:bodyPr/>
                    <a:lstStyle/>
                    <a:p>
                      <a:pPr marL="0" marR="0" algn="ctr">
                        <a:spcBef>
                          <a:spcPts val="0"/>
                        </a:spcBef>
                        <a:spcAft>
                          <a:spcPts val="0"/>
                        </a:spcAft>
                      </a:pPr>
                      <a:r>
                        <a:rPr lang="en-US"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80.95%</a:t>
                      </a:r>
                    </a:p>
                  </a:txBody>
                  <a:tcPr marL="68580" marR="68580"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355177"/>
                    </a:solidFill>
                  </a:tcPr>
                </a:tc>
                <a:extLst>
                  <a:ext uri="{0D108BD9-81ED-4DB2-BD59-A6C34878D82A}">
                    <a16:rowId xmlns="" xmlns:a16="http://schemas.microsoft.com/office/drawing/2014/main" val="10002"/>
                  </a:ext>
                </a:extLst>
              </a:tr>
              <a:tr h="348792">
                <a:tc>
                  <a:txBody>
                    <a:bodyPr/>
                    <a:lstStyle/>
                    <a:p>
                      <a:pPr marL="285750" marR="0" indent="-285750">
                        <a:spcBef>
                          <a:spcPts val="0"/>
                        </a:spcBef>
                        <a:spcAft>
                          <a:spcPts val="0"/>
                        </a:spcAft>
                        <a:buFont typeface="Wingdings" panose="05000000000000000000" pitchFamily="2" charset="2"/>
                        <a:buChar char="§"/>
                      </a:pPr>
                      <a:r>
                        <a:rPr lang="en-US" sz="1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Early repayment options compared to PLUS and private loan options</a:t>
                      </a:r>
                    </a:p>
                  </a:txBody>
                  <a:tcPr marL="914400" marR="68580"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002060"/>
                    </a:solidFill>
                  </a:tcPr>
                </a:tc>
                <a:tc>
                  <a:txBody>
                    <a:bodyPr/>
                    <a:lstStyle/>
                    <a:p>
                      <a:pPr marL="0" marR="0" algn="ctr">
                        <a:spcBef>
                          <a:spcPts val="0"/>
                        </a:spcBef>
                        <a:spcAft>
                          <a:spcPts val="0"/>
                        </a:spcAft>
                      </a:pPr>
                      <a:r>
                        <a:rPr lang="en-US" sz="1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66.67%</a:t>
                      </a:r>
                    </a:p>
                  </a:txBody>
                  <a:tcPr marL="68580" marR="68580"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002060"/>
                    </a:solidFill>
                  </a:tcPr>
                </a:tc>
                <a:extLst>
                  <a:ext uri="{0D108BD9-81ED-4DB2-BD59-A6C34878D82A}">
                    <a16:rowId xmlns="" xmlns:a16="http://schemas.microsoft.com/office/drawing/2014/main" val="10003"/>
                  </a:ext>
                </a:extLst>
              </a:tr>
              <a:tr h="348792">
                <a:tc>
                  <a:txBody>
                    <a:bodyPr/>
                    <a:lstStyle/>
                    <a:p>
                      <a:pPr marL="285750" marR="0" indent="-285750">
                        <a:spcBef>
                          <a:spcPts val="0"/>
                        </a:spcBef>
                        <a:spcAft>
                          <a:spcPts val="0"/>
                        </a:spcAft>
                        <a:buFont typeface="Wingdings" panose="05000000000000000000" pitchFamily="2" charset="2"/>
                        <a:buChar char="§"/>
                      </a:pPr>
                      <a:r>
                        <a:rPr lang="en-US" sz="1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Total payment cap</a:t>
                      </a:r>
                    </a:p>
                  </a:txBody>
                  <a:tcPr marL="914400" marR="68580"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002060"/>
                    </a:solidFill>
                  </a:tcPr>
                </a:tc>
                <a:tc>
                  <a:txBody>
                    <a:bodyPr/>
                    <a:lstStyle/>
                    <a:p>
                      <a:pPr marL="0" marR="0" algn="ctr">
                        <a:spcBef>
                          <a:spcPts val="0"/>
                        </a:spcBef>
                        <a:spcAft>
                          <a:spcPts val="0"/>
                        </a:spcAft>
                      </a:pPr>
                      <a:r>
                        <a:rPr lang="en-US" sz="1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57.14%</a:t>
                      </a:r>
                    </a:p>
                  </a:txBody>
                  <a:tcPr marL="68580" marR="68580"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002060"/>
                    </a:solidFill>
                  </a:tcPr>
                </a:tc>
                <a:extLst>
                  <a:ext uri="{0D108BD9-81ED-4DB2-BD59-A6C34878D82A}">
                    <a16:rowId xmlns="" xmlns:a16="http://schemas.microsoft.com/office/drawing/2014/main" val="10004"/>
                  </a:ext>
                </a:extLst>
              </a:tr>
              <a:tr h="348792">
                <a:tc>
                  <a:txBody>
                    <a:bodyPr/>
                    <a:lstStyle/>
                    <a:p>
                      <a:pPr marL="285750" marR="0" indent="-285750">
                        <a:spcBef>
                          <a:spcPts val="0"/>
                        </a:spcBef>
                        <a:spcAft>
                          <a:spcPts val="0"/>
                        </a:spcAft>
                        <a:buFont typeface="Wingdings" panose="05000000000000000000" pitchFamily="2" charset="2"/>
                        <a:buChar char="§"/>
                      </a:pPr>
                      <a:r>
                        <a:rPr lang="en-US"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Role of credit score in getting financing</a:t>
                      </a:r>
                    </a:p>
                  </a:txBody>
                  <a:tcPr marL="914400" marR="68580"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355177"/>
                    </a:solidFill>
                  </a:tcPr>
                </a:tc>
                <a:tc>
                  <a:txBody>
                    <a:bodyPr/>
                    <a:lstStyle/>
                    <a:p>
                      <a:pPr marL="0" marR="0" algn="ctr">
                        <a:spcBef>
                          <a:spcPts val="0"/>
                        </a:spcBef>
                        <a:spcAft>
                          <a:spcPts val="0"/>
                        </a:spcAft>
                      </a:pPr>
                      <a:r>
                        <a:rPr lang="en-US"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14.29%</a:t>
                      </a:r>
                    </a:p>
                  </a:txBody>
                  <a:tcPr marL="68580" marR="68580"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355177"/>
                    </a:solidFill>
                  </a:tcPr>
                </a:tc>
                <a:extLst>
                  <a:ext uri="{0D108BD9-81ED-4DB2-BD59-A6C34878D82A}">
                    <a16:rowId xmlns="" xmlns:a16="http://schemas.microsoft.com/office/drawing/2014/main" val="10005"/>
                  </a:ext>
                </a:extLst>
              </a:tr>
              <a:tr h="348792">
                <a:tc>
                  <a:txBody>
                    <a:bodyPr/>
                    <a:lstStyle/>
                    <a:p>
                      <a:pPr marL="285750" marR="0" indent="-285750">
                        <a:spcBef>
                          <a:spcPts val="0"/>
                        </a:spcBef>
                        <a:spcAft>
                          <a:spcPts val="0"/>
                        </a:spcAft>
                        <a:buFont typeface="Wingdings" panose="05000000000000000000" pitchFamily="2" charset="2"/>
                        <a:buChar char="§"/>
                      </a:pPr>
                      <a:r>
                        <a:rPr lang="en-US"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Income level below which payments are forgiven</a:t>
                      </a:r>
                    </a:p>
                  </a:txBody>
                  <a:tcPr marL="914400" marR="68580"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355177"/>
                    </a:solidFill>
                  </a:tcPr>
                </a:tc>
                <a:tc>
                  <a:txBody>
                    <a:bodyPr/>
                    <a:lstStyle/>
                    <a:p>
                      <a:pPr marL="0" marR="0" algn="ctr">
                        <a:spcBef>
                          <a:spcPts val="0"/>
                        </a:spcBef>
                        <a:spcAft>
                          <a:spcPts val="0"/>
                        </a:spcAft>
                      </a:pPr>
                      <a:r>
                        <a:rPr lang="en-US"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28.57%</a:t>
                      </a:r>
                    </a:p>
                  </a:txBody>
                  <a:tcPr marL="68580" marR="68580"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355177"/>
                    </a:solidFill>
                  </a:tcPr>
                </a:tc>
                <a:extLst>
                  <a:ext uri="{0D108BD9-81ED-4DB2-BD59-A6C34878D82A}">
                    <a16:rowId xmlns="" xmlns:a16="http://schemas.microsoft.com/office/drawing/2014/main" val="10006"/>
                  </a:ext>
                </a:extLst>
              </a:tr>
              <a:tr h="348792">
                <a:tc>
                  <a:txBody>
                    <a:bodyPr/>
                    <a:lstStyle/>
                    <a:p>
                      <a:pPr marL="285750" marR="0" indent="-285750">
                        <a:spcBef>
                          <a:spcPts val="0"/>
                        </a:spcBef>
                        <a:spcAft>
                          <a:spcPts val="0"/>
                        </a:spcAft>
                        <a:buFont typeface="Wingdings" panose="05000000000000000000" pitchFamily="2" charset="2"/>
                        <a:buChar char="§"/>
                      </a:pPr>
                      <a:r>
                        <a:rPr lang="en-US"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Other  </a:t>
                      </a:r>
                    </a:p>
                  </a:txBody>
                  <a:tcPr marL="914400" marR="68580"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355177"/>
                    </a:solidFill>
                  </a:tcPr>
                </a:tc>
                <a:tc>
                  <a:txBody>
                    <a:bodyPr/>
                    <a:lstStyle/>
                    <a:p>
                      <a:pPr marL="0" marR="0" algn="ctr">
                        <a:spcBef>
                          <a:spcPts val="0"/>
                        </a:spcBef>
                        <a:spcAft>
                          <a:spcPts val="0"/>
                        </a:spcAft>
                      </a:pPr>
                      <a:r>
                        <a:rPr lang="en-US"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4.76%</a:t>
                      </a:r>
                    </a:p>
                  </a:txBody>
                  <a:tcPr marL="68580" marR="68580"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355177"/>
                    </a:solidFill>
                  </a:tcPr>
                </a:tc>
                <a:extLst>
                  <a:ext uri="{0D108BD9-81ED-4DB2-BD59-A6C34878D82A}">
                    <a16:rowId xmlns="" xmlns:a16="http://schemas.microsoft.com/office/drawing/2014/main" val="10007"/>
                  </a:ext>
                </a:extLst>
              </a:tr>
            </a:tbl>
          </a:graphicData>
        </a:graphic>
      </p:graphicFrame>
    </p:spTree>
    <p:extLst>
      <p:ext uri="{BB962C8B-B14F-4D97-AF65-F5344CB8AC3E}">
        <p14:creationId xmlns:p14="http://schemas.microsoft.com/office/powerpoint/2010/main" val="3569088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40687" y="15213"/>
            <a:ext cx="10515600" cy="735251"/>
          </a:xfrm>
        </p:spPr>
        <p:txBody>
          <a:bodyPr>
            <a:normAutofit/>
          </a:bodyPr>
          <a:lstStyle/>
          <a:p>
            <a:r>
              <a:rPr lang="en-US" dirty="0" smtClean="0">
                <a:solidFill>
                  <a:srgbClr val="53585F"/>
                </a:solidFill>
              </a:rPr>
              <a:t>We Support Your Student From Beginning to End</a:t>
            </a:r>
            <a:endParaRPr lang="en-US" dirty="0">
              <a:solidFill>
                <a:srgbClr val="53585F"/>
              </a:solidFill>
            </a:endParaRPr>
          </a:p>
        </p:txBody>
      </p:sp>
      <p:sp>
        <p:nvSpPr>
          <p:cNvPr id="70" name="TextBox 69">
            <a:extLst>
              <a:ext uri="{FF2B5EF4-FFF2-40B4-BE49-F238E27FC236}">
                <a16:creationId xmlns:a16="http://schemas.microsoft.com/office/drawing/2014/main" xmlns="" id="{CD004DE8-DCAC-FD4E-A991-4849F56591A3}"/>
              </a:ext>
            </a:extLst>
          </p:cNvPr>
          <p:cNvSpPr txBox="1"/>
          <p:nvPr/>
        </p:nvSpPr>
        <p:spPr>
          <a:xfrm>
            <a:off x="628831" y="813261"/>
            <a:ext cx="2123867" cy="1277273"/>
          </a:xfrm>
          <a:prstGeom prst="rect">
            <a:avLst/>
          </a:prstGeom>
          <a:noFill/>
        </p:spPr>
        <p:txBody>
          <a:bodyPr wrap="square" rtlCol="0">
            <a:spAutoFit/>
          </a:bodyPr>
          <a:lstStyle/>
          <a:p>
            <a:pPr>
              <a:spcAft>
                <a:spcPts val="600"/>
              </a:spcAft>
            </a:pPr>
            <a:r>
              <a:rPr lang="en-US" sz="1400" b="1" dirty="0"/>
              <a:t>Student Engagement and Onboarding</a:t>
            </a:r>
          </a:p>
          <a:p>
            <a:pPr marL="171450" indent="-171450">
              <a:buFont typeface="Arial" panose="020B0604020202020204" pitchFamily="34" charset="0"/>
              <a:buChar char="•"/>
            </a:pPr>
            <a:r>
              <a:rPr lang="en-US" sz="1100" dirty="0"/>
              <a:t>How does a ISA benefit me?</a:t>
            </a:r>
          </a:p>
          <a:p>
            <a:pPr marL="171450" indent="-171450">
              <a:buFont typeface="Arial" panose="020B0604020202020204" pitchFamily="34" charset="0"/>
              <a:buChar char="•"/>
            </a:pPr>
            <a:r>
              <a:rPr lang="en-US" sz="1100" dirty="0"/>
              <a:t>What's the difference between an ISA and a Student Loan</a:t>
            </a:r>
          </a:p>
          <a:p>
            <a:pPr marL="171450" indent="-171450">
              <a:buFont typeface="Arial" panose="020B0604020202020204" pitchFamily="34" charset="0"/>
              <a:buChar char="•"/>
            </a:pPr>
            <a:endParaRPr lang="en-US" sz="1100" dirty="0"/>
          </a:p>
        </p:txBody>
      </p:sp>
      <p:cxnSp>
        <p:nvCxnSpPr>
          <p:cNvPr id="71" name="Straight Arrow Connector 70">
            <a:extLst>
              <a:ext uri="{FF2B5EF4-FFF2-40B4-BE49-F238E27FC236}">
                <a16:creationId xmlns:a16="http://schemas.microsoft.com/office/drawing/2014/main" xmlns="" id="{925E0D43-DB35-224A-956E-6A83D9DFC3FC}"/>
              </a:ext>
            </a:extLst>
          </p:cNvPr>
          <p:cNvCxnSpPr>
            <a:cxnSpLocks/>
            <a:stCxn id="95" idx="2"/>
            <a:endCxn id="97" idx="0"/>
          </p:cNvCxnSpPr>
          <p:nvPr/>
        </p:nvCxnSpPr>
        <p:spPr>
          <a:xfrm>
            <a:off x="3330057" y="1543336"/>
            <a:ext cx="0" cy="500235"/>
          </a:xfrm>
          <a:prstGeom prst="straightConnector1">
            <a:avLst/>
          </a:prstGeom>
          <a:ln w="12700">
            <a:solidFill>
              <a:srgbClr val="45454E"/>
            </a:solidFill>
            <a:tailEnd type="triangle"/>
          </a:ln>
        </p:spPr>
        <p:style>
          <a:lnRef idx="1">
            <a:schemeClr val="dk1"/>
          </a:lnRef>
          <a:fillRef idx="0">
            <a:schemeClr val="dk1"/>
          </a:fillRef>
          <a:effectRef idx="0">
            <a:schemeClr val="dk1"/>
          </a:effectRef>
          <a:fontRef idx="minor">
            <a:schemeClr val="tx1"/>
          </a:fontRef>
        </p:style>
      </p:cxnSp>
      <p:cxnSp>
        <p:nvCxnSpPr>
          <p:cNvPr id="73" name="Elbow Connector 72">
            <a:extLst>
              <a:ext uri="{FF2B5EF4-FFF2-40B4-BE49-F238E27FC236}">
                <a16:creationId xmlns:a16="http://schemas.microsoft.com/office/drawing/2014/main" xmlns="" id="{A6A1D999-21A0-4641-BFCC-BC28B7C9EF7F}"/>
              </a:ext>
            </a:extLst>
          </p:cNvPr>
          <p:cNvCxnSpPr>
            <a:cxnSpLocks/>
            <a:stCxn id="107" idx="2"/>
            <a:endCxn id="109" idx="1"/>
          </p:cNvCxnSpPr>
          <p:nvPr/>
        </p:nvCxnSpPr>
        <p:spPr>
          <a:xfrm rot="5400000" flipH="1" flipV="1">
            <a:off x="2296549" y="2247018"/>
            <a:ext cx="4718622" cy="2651606"/>
          </a:xfrm>
          <a:prstGeom prst="bentConnector4">
            <a:avLst>
              <a:gd name="adj1" fmla="val -4845"/>
              <a:gd name="adj2" fmla="val 29309"/>
            </a:avLst>
          </a:prstGeom>
          <a:ln w="12700">
            <a:solidFill>
              <a:srgbClr val="45454E"/>
            </a:solidFill>
            <a:tailEnd type="triangle"/>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xmlns="" id="{BD0283F7-6A84-734E-A72E-9462819D2FCE}"/>
              </a:ext>
            </a:extLst>
          </p:cNvPr>
          <p:cNvCxnSpPr>
            <a:cxnSpLocks/>
            <a:stCxn id="109" idx="2"/>
          </p:cNvCxnSpPr>
          <p:nvPr/>
        </p:nvCxnSpPr>
        <p:spPr>
          <a:xfrm flipH="1">
            <a:off x="6295418" y="1531562"/>
            <a:ext cx="4297" cy="1024020"/>
          </a:xfrm>
          <a:prstGeom prst="line">
            <a:avLst/>
          </a:prstGeom>
          <a:ln w="12700">
            <a:solidFill>
              <a:srgbClr val="45454E"/>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xmlns="" id="{07E5C479-EFA4-1A40-8013-2ABD797CDDF8}"/>
              </a:ext>
            </a:extLst>
          </p:cNvPr>
          <p:cNvCxnSpPr>
            <a:cxnSpLocks/>
          </p:cNvCxnSpPr>
          <p:nvPr/>
        </p:nvCxnSpPr>
        <p:spPr>
          <a:xfrm>
            <a:off x="5037482" y="2231577"/>
            <a:ext cx="0" cy="334176"/>
          </a:xfrm>
          <a:prstGeom prst="line">
            <a:avLst/>
          </a:prstGeom>
          <a:ln w="12700">
            <a:solidFill>
              <a:srgbClr val="45454E"/>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xmlns="" id="{91D65967-6569-3D48-B799-62108ABCDA30}"/>
              </a:ext>
            </a:extLst>
          </p:cNvPr>
          <p:cNvCxnSpPr>
            <a:cxnSpLocks/>
          </p:cNvCxnSpPr>
          <p:nvPr/>
        </p:nvCxnSpPr>
        <p:spPr>
          <a:xfrm>
            <a:off x="7553354" y="2231577"/>
            <a:ext cx="0" cy="334176"/>
          </a:xfrm>
          <a:prstGeom prst="line">
            <a:avLst/>
          </a:prstGeom>
          <a:ln w="12700">
            <a:solidFill>
              <a:srgbClr val="45454E"/>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xmlns="" id="{86AF7FBA-42BF-E44C-BADB-B607B884CCAE}"/>
              </a:ext>
            </a:extLst>
          </p:cNvPr>
          <p:cNvCxnSpPr/>
          <p:nvPr/>
        </p:nvCxnSpPr>
        <p:spPr>
          <a:xfrm>
            <a:off x="5037482" y="2231577"/>
            <a:ext cx="2515872" cy="0"/>
          </a:xfrm>
          <a:prstGeom prst="line">
            <a:avLst/>
          </a:prstGeom>
          <a:ln w="12700">
            <a:solidFill>
              <a:srgbClr val="45454E"/>
            </a:solidFill>
          </a:ln>
        </p:spPr>
        <p:style>
          <a:lnRef idx="1">
            <a:schemeClr val="accent1"/>
          </a:lnRef>
          <a:fillRef idx="0">
            <a:schemeClr val="accent1"/>
          </a:fillRef>
          <a:effectRef idx="0">
            <a:schemeClr val="accent1"/>
          </a:effectRef>
          <a:fontRef idx="minor">
            <a:schemeClr val="tx1"/>
          </a:fontRef>
        </p:style>
      </p:cxnSp>
      <p:cxnSp>
        <p:nvCxnSpPr>
          <p:cNvPr id="78" name="Straight Arrow Connector 77">
            <a:extLst>
              <a:ext uri="{FF2B5EF4-FFF2-40B4-BE49-F238E27FC236}">
                <a16:creationId xmlns:a16="http://schemas.microsoft.com/office/drawing/2014/main" xmlns="" id="{F152DFE7-2F43-0040-B233-930D26047482}"/>
              </a:ext>
            </a:extLst>
          </p:cNvPr>
          <p:cNvCxnSpPr>
            <a:cxnSpLocks/>
            <a:stCxn id="140" idx="2"/>
          </p:cNvCxnSpPr>
          <p:nvPr/>
        </p:nvCxnSpPr>
        <p:spPr>
          <a:xfrm flipH="1">
            <a:off x="6292414" y="3557747"/>
            <a:ext cx="3004" cy="2056256"/>
          </a:xfrm>
          <a:prstGeom prst="straightConnector1">
            <a:avLst/>
          </a:prstGeom>
          <a:ln w="12700">
            <a:solidFill>
              <a:srgbClr val="45454E"/>
            </a:solidFill>
            <a:tailEnd type="triangle"/>
          </a:ln>
        </p:spPr>
        <p:style>
          <a:lnRef idx="1">
            <a:schemeClr val="accent1"/>
          </a:lnRef>
          <a:fillRef idx="0">
            <a:schemeClr val="accent1"/>
          </a:fillRef>
          <a:effectRef idx="0">
            <a:schemeClr val="accent1"/>
          </a:effectRef>
          <a:fontRef idx="minor">
            <a:schemeClr val="tx1"/>
          </a:fontRef>
        </p:style>
      </p:cxnSp>
      <p:cxnSp>
        <p:nvCxnSpPr>
          <p:cNvPr id="79" name="Elbow Connector 78">
            <a:extLst>
              <a:ext uri="{FF2B5EF4-FFF2-40B4-BE49-F238E27FC236}">
                <a16:creationId xmlns:a16="http://schemas.microsoft.com/office/drawing/2014/main" xmlns="" id="{22B45C61-B78E-454B-A2B9-A6BA14C94E35}"/>
              </a:ext>
            </a:extLst>
          </p:cNvPr>
          <p:cNvCxnSpPr>
            <a:cxnSpLocks/>
            <a:stCxn id="109" idx="2"/>
            <a:endCxn id="113" idx="0"/>
          </p:cNvCxnSpPr>
          <p:nvPr/>
        </p:nvCxnSpPr>
        <p:spPr>
          <a:xfrm rot="16200000" flipH="1">
            <a:off x="7237447" y="593829"/>
            <a:ext cx="1024020" cy="2899485"/>
          </a:xfrm>
          <a:prstGeom prst="bentConnector3">
            <a:avLst>
              <a:gd name="adj1" fmla="val 50000"/>
            </a:avLst>
          </a:prstGeom>
          <a:ln w="12700">
            <a:solidFill>
              <a:srgbClr val="45454E"/>
            </a:solidFill>
            <a:tailEnd type="triangle"/>
          </a:ln>
        </p:spPr>
        <p:style>
          <a:lnRef idx="1">
            <a:schemeClr val="accent1"/>
          </a:lnRef>
          <a:fillRef idx="0">
            <a:schemeClr val="accent1"/>
          </a:fillRef>
          <a:effectRef idx="0">
            <a:schemeClr val="accent1"/>
          </a:effectRef>
          <a:fontRef idx="minor">
            <a:schemeClr val="tx1"/>
          </a:fontRef>
        </p:style>
      </p:cxnSp>
      <p:cxnSp>
        <p:nvCxnSpPr>
          <p:cNvPr id="82" name="Straight Arrow Connector 81">
            <a:extLst>
              <a:ext uri="{FF2B5EF4-FFF2-40B4-BE49-F238E27FC236}">
                <a16:creationId xmlns:a16="http://schemas.microsoft.com/office/drawing/2014/main" xmlns="" id="{35C16B33-87CB-664C-9116-CDC6EFEC5C61}"/>
              </a:ext>
            </a:extLst>
          </p:cNvPr>
          <p:cNvCxnSpPr>
            <a:cxnSpLocks/>
            <a:stCxn id="113" idx="2"/>
            <a:endCxn id="116" idx="0"/>
          </p:cNvCxnSpPr>
          <p:nvPr/>
        </p:nvCxnSpPr>
        <p:spPr>
          <a:xfrm flipH="1">
            <a:off x="9198129" y="3191686"/>
            <a:ext cx="1071" cy="624125"/>
          </a:xfrm>
          <a:prstGeom prst="straightConnector1">
            <a:avLst/>
          </a:prstGeom>
          <a:ln w="12700">
            <a:solidFill>
              <a:srgbClr val="45454E"/>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a:extLst>
              <a:ext uri="{FF2B5EF4-FFF2-40B4-BE49-F238E27FC236}">
                <a16:creationId xmlns:a16="http://schemas.microsoft.com/office/drawing/2014/main" xmlns="" id="{AFBA4445-E716-C546-8705-94C238712E71}"/>
              </a:ext>
            </a:extLst>
          </p:cNvPr>
          <p:cNvCxnSpPr>
            <a:cxnSpLocks/>
            <a:stCxn id="116" idx="2"/>
            <a:endCxn id="119" idx="0"/>
          </p:cNvCxnSpPr>
          <p:nvPr/>
        </p:nvCxnSpPr>
        <p:spPr>
          <a:xfrm>
            <a:off x="9198129" y="4451915"/>
            <a:ext cx="1071" cy="602569"/>
          </a:xfrm>
          <a:prstGeom prst="straightConnector1">
            <a:avLst/>
          </a:prstGeom>
          <a:ln w="12700">
            <a:solidFill>
              <a:srgbClr val="45454E"/>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a:extLst>
              <a:ext uri="{FF2B5EF4-FFF2-40B4-BE49-F238E27FC236}">
                <a16:creationId xmlns:a16="http://schemas.microsoft.com/office/drawing/2014/main" xmlns="" id="{91638175-106F-EC48-AB83-9F7BE68B94F6}"/>
              </a:ext>
            </a:extLst>
          </p:cNvPr>
          <p:cNvCxnSpPr>
            <a:cxnSpLocks/>
            <a:stCxn id="116" idx="1"/>
          </p:cNvCxnSpPr>
          <p:nvPr/>
        </p:nvCxnSpPr>
        <p:spPr>
          <a:xfrm flipH="1">
            <a:off x="6317898" y="4133863"/>
            <a:ext cx="2562179" cy="8607"/>
          </a:xfrm>
          <a:prstGeom prst="straightConnector1">
            <a:avLst/>
          </a:prstGeom>
          <a:ln w="12700">
            <a:solidFill>
              <a:srgbClr val="45454E"/>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a:extLst>
              <a:ext uri="{FF2B5EF4-FFF2-40B4-BE49-F238E27FC236}">
                <a16:creationId xmlns:a16="http://schemas.microsoft.com/office/drawing/2014/main" xmlns="" id="{DCA9E23B-020B-2146-B7E1-69E43EEECF92}"/>
              </a:ext>
            </a:extLst>
          </p:cNvPr>
          <p:cNvCxnSpPr>
            <a:cxnSpLocks/>
            <a:stCxn id="119" idx="1"/>
          </p:cNvCxnSpPr>
          <p:nvPr/>
        </p:nvCxnSpPr>
        <p:spPr>
          <a:xfrm flipH="1" flipV="1">
            <a:off x="6333271" y="5359671"/>
            <a:ext cx="2547877" cy="12865"/>
          </a:xfrm>
          <a:prstGeom prst="straightConnector1">
            <a:avLst/>
          </a:prstGeom>
          <a:ln w="12700">
            <a:solidFill>
              <a:srgbClr val="45454E"/>
            </a:solidFill>
            <a:tailEnd type="triangle"/>
          </a:ln>
        </p:spPr>
        <p:style>
          <a:lnRef idx="1">
            <a:schemeClr val="accent1"/>
          </a:lnRef>
          <a:fillRef idx="0">
            <a:schemeClr val="accent1"/>
          </a:fillRef>
          <a:effectRef idx="0">
            <a:schemeClr val="accent1"/>
          </a:effectRef>
          <a:fontRef idx="minor">
            <a:schemeClr val="tx1"/>
          </a:fontRef>
        </p:style>
      </p:cxnSp>
      <p:sp>
        <p:nvSpPr>
          <p:cNvPr id="87" name="TextBox 86">
            <a:extLst>
              <a:ext uri="{FF2B5EF4-FFF2-40B4-BE49-F238E27FC236}">
                <a16:creationId xmlns:a16="http://schemas.microsoft.com/office/drawing/2014/main" xmlns="" id="{FF71DB3D-D5E9-6A41-B2A2-C8A1952E2343}"/>
              </a:ext>
            </a:extLst>
          </p:cNvPr>
          <p:cNvSpPr txBox="1"/>
          <p:nvPr/>
        </p:nvSpPr>
        <p:spPr>
          <a:xfrm>
            <a:off x="628831" y="2031563"/>
            <a:ext cx="2123867" cy="892552"/>
          </a:xfrm>
          <a:prstGeom prst="rect">
            <a:avLst/>
          </a:prstGeom>
          <a:noFill/>
        </p:spPr>
        <p:txBody>
          <a:bodyPr wrap="square" rtlCol="0">
            <a:spAutoFit/>
          </a:bodyPr>
          <a:lstStyle/>
          <a:p>
            <a:pPr>
              <a:spcAft>
                <a:spcPts val="600"/>
              </a:spcAft>
            </a:pPr>
            <a:r>
              <a:rPr lang="en-US" sz="1400" b="1" dirty="0"/>
              <a:t>Application &amp; Origination</a:t>
            </a:r>
          </a:p>
          <a:p>
            <a:pPr marL="171450" indent="-171450">
              <a:buFont typeface="Arial" panose="020B0604020202020204" pitchFamily="34" charset="0"/>
              <a:buChar char="•"/>
            </a:pPr>
            <a:r>
              <a:rPr lang="en-US" sz="1100" dirty="0"/>
              <a:t>How do I apply for an ISA?</a:t>
            </a:r>
          </a:p>
          <a:p>
            <a:pPr marL="171450" indent="-171450">
              <a:buFont typeface="Arial" panose="020B0604020202020204" pitchFamily="34" charset="0"/>
              <a:buChar char="•"/>
            </a:pPr>
            <a:r>
              <a:rPr lang="en-US" sz="1100" dirty="0"/>
              <a:t>What are the requirements?</a:t>
            </a:r>
          </a:p>
          <a:p>
            <a:pPr marL="171450" indent="-171450">
              <a:buFont typeface="Arial" panose="020B0604020202020204" pitchFamily="34" charset="0"/>
              <a:buChar char="•"/>
            </a:pPr>
            <a:endParaRPr lang="en-US" sz="1100" dirty="0"/>
          </a:p>
        </p:txBody>
      </p:sp>
      <p:sp>
        <p:nvSpPr>
          <p:cNvPr id="89" name="TextBox 88">
            <a:extLst>
              <a:ext uri="{FF2B5EF4-FFF2-40B4-BE49-F238E27FC236}">
                <a16:creationId xmlns:a16="http://schemas.microsoft.com/office/drawing/2014/main" xmlns="" id="{530381A3-3B31-F549-9B5C-34B4A5D71641}"/>
              </a:ext>
            </a:extLst>
          </p:cNvPr>
          <p:cNvSpPr txBox="1"/>
          <p:nvPr/>
        </p:nvSpPr>
        <p:spPr>
          <a:xfrm>
            <a:off x="628831" y="3075608"/>
            <a:ext cx="2123867" cy="892552"/>
          </a:xfrm>
          <a:prstGeom prst="rect">
            <a:avLst/>
          </a:prstGeom>
          <a:noFill/>
        </p:spPr>
        <p:txBody>
          <a:bodyPr wrap="square" rtlCol="0">
            <a:spAutoFit/>
          </a:bodyPr>
          <a:lstStyle/>
          <a:p>
            <a:pPr>
              <a:spcAft>
                <a:spcPts val="600"/>
              </a:spcAft>
            </a:pPr>
            <a:r>
              <a:rPr lang="en-US" sz="1400" b="1" dirty="0"/>
              <a:t>Disbursement</a:t>
            </a:r>
          </a:p>
          <a:p>
            <a:pPr marL="171450" indent="-171450">
              <a:buFont typeface="Arial" panose="020B0604020202020204" pitchFamily="34" charset="0"/>
              <a:buChar char="•"/>
            </a:pPr>
            <a:r>
              <a:rPr lang="en-US" sz="1100" dirty="0"/>
              <a:t>Will this be disbursed before I start classes?</a:t>
            </a:r>
          </a:p>
          <a:p>
            <a:pPr marL="171450" indent="-171450">
              <a:buFont typeface="Arial" panose="020B0604020202020204" pitchFamily="34" charset="0"/>
              <a:buChar char="•"/>
            </a:pPr>
            <a:r>
              <a:rPr lang="en-US" sz="1100" dirty="0"/>
              <a:t>How much is my ISA?</a:t>
            </a:r>
          </a:p>
        </p:txBody>
      </p:sp>
      <p:sp>
        <p:nvSpPr>
          <p:cNvPr id="91" name="TextBox 90">
            <a:extLst>
              <a:ext uri="{FF2B5EF4-FFF2-40B4-BE49-F238E27FC236}">
                <a16:creationId xmlns:a16="http://schemas.microsoft.com/office/drawing/2014/main" xmlns="" id="{9744C242-FFA5-B946-B4E0-BD8B44087FF4}"/>
              </a:ext>
            </a:extLst>
          </p:cNvPr>
          <p:cNvSpPr txBox="1"/>
          <p:nvPr/>
        </p:nvSpPr>
        <p:spPr>
          <a:xfrm>
            <a:off x="628831" y="4106251"/>
            <a:ext cx="2123867" cy="892552"/>
          </a:xfrm>
          <a:prstGeom prst="rect">
            <a:avLst/>
          </a:prstGeom>
          <a:noFill/>
        </p:spPr>
        <p:txBody>
          <a:bodyPr wrap="square" rtlCol="0">
            <a:spAutoFit/>
          </a:bodyPr>
          <a:lstStyle/>
          <a:p>
            <a:pPr>
              <a:spcAft>
                <a:spcPts val="600"/>
              </a:spcAft>
            </a:pPr>
            <a:r>
              <a:rPr lang="en-US" sz="1400" b="1" dirty="0"/>
              <a:t>In School</a:t>
            </a:r>
          </a:p>
          <a:p>
            <a:pPr marL="171450" indent="-171450">
              <a:buFont typeface="Arial" panose="020B0604020202020204" pitchFamily="34" charset="0"/>
              <a:buChar char="•"/>
            </a:pPr>
            <a:r>
              <a:rPr lang="en-US" sz="1100" dirty="0"/>
              <a:t>How do I manage my ISA?</a:t>
            </a:r>
          </a:p>
          <a:p>
            <a:pPr marL="171450" indent="-171450">
              <a:buFont typeface="Arial" panose="020B0604020202020204" pitchFamily="34" charset="0"/>
              <a:buChar char="•"/>
            </a:pPr>
            <a:r>
              <a:rPr lang="en-US" sz="1100" dirty="0"/>
              <a:t>I fell below the full time status now what?</a:t>
            </a:r>
          </a:p>
        </p:txBody>
      </p:sp>
      <p:sp>
        <p:nvSpPr>
          <p:cNvPr id="93" name="TextBox 92">
            <a:extLst>
              <a:ext uri="{FF2B5EF4-FFF2-40B4-BE49-F238E27FC236}">
                <a16:creationId xmlns:a16="http://schemas.microsoft.com/office/drawing/2014/main" xmlns="" id="{7F41E2C8-1E27-0441-AA8A-F9FDE64A8292}"/>
              </a:ext>
            </a:extLst>
          </p:cNvPr>
          <p:cNvSpPr txBox="1"/>
          <p:nvPr/>
        </p:nvSpPr>
        <p:spPr>
          <a:xfrm>
            <a:off x="628831" y="5255260"/>
            <a:ext cx="2123867" cy="892552"/>
          </a:xfrm>
          <a:prstGeom prst="rect">
            <a:avLst/>
          </a:prstGeom>
          <a:noFill/>
        </p:spPr>
        <p:txBody>
          <a:bodyPr wrap="square" rtlCol="0">
            <a:spAutoFit/>
          </a:bodyPr>
          <a:lstStyle/>
          <a:p>
            <a:pPr>
              <a:spcAft>
                <a:spcPts val="600"/>
              </a:spcAft>
            </a:pPr>
            <a:r>
              <a:rPr lang="en-US" sz="1400" b="1" dirty="0"/>
              <a:t>In Grace</a:t>
            </a:r>
          </a:p>
          <a:p>
            <a:pPr marL="171450" indent="-171450">
              <a:buFont typeface="Arial" panose="020B0604020202020204" pitchFamily="34" charset="0"/>
              <a:buChar char="•"/>
            </a:pPr>
            <a:r>
              <a:rPr lang="en-US" sz="1100" dirty="0"/>
              <a:t>How much are my payments?</a:t>
            </a:r>
          </a:p>
          <a:p>
            <a:pPr marL="171450" indent="-171450">
              <a:buFont typeface="Arial" panose="020B0604020202020204" pitchFamily="34" charset="0"/>
              <a:buChar char="•"/>
            </a:pPr>
            <a:r>
              <a:rPr lang="en-US" sz="1100" dirty="0"/>
              <a:t>I’m still unemployed and don’t know what to do…</a:t>
            </a:r>
          </a:p>
        </p:txBody>
      </p:sp>
      <p:grpSp>
        <p:nvGrpSpPr>
          <p:cNvPr id="94" name="Group 93">
            <a:extLst>
              <a:ext uri="{FF2B5EF4-FFF2-40B4-BE49-F238E27FC236}">
                <a16:creationId xmlns:a16="http://schemas.microsoft.com/office/drawing/2014/main" xmlns="" id="{D04C40C2-28B8-E545-9FB7-CA6E1D34346B}"/>
              </a:ext>
            </a:extLst>
          </p:cNvPr>
          <p:cNvGrpSpPr/>
          <p:nvPr/>
        </p:nvGrpSpPr>
        <p:grpSpPr>
          <a:xfrm>
            <a:off x="3012005" y="907232"/>
            <a:ext cx="636104" cy="636104"/>
            <a:chOff x="3223824" y="907232"/>
            <a:chExt cx="636104" cy="636104"/>
          </a:xfrm>
        </p:grpSpPr>
        <p:sp>
          <p:nvSpPr>
            <p:cNvPr id="95" name="Rectangle 94">
              <a:extLst>
                <a:ext uri="{FF2B5EF4-FFF2-40B4-BE49-F238E27FC236}">
                  <a16:creationId xmlns:a16="http://schemas.microsoft.com/office/drawing/2014/main" xmlns="" id="{B6D2EE1F-9920-E947-813B-29E3CBBD627A}"/>
                </a:ext>
              </a:extLst>
            </p:cNvPr>
            <p:cNvSpPr/>
            <p:nvPr/>
          </p:nvSpPr>
          <p:spPr>
            <a:xfrm>
              <a:off x="3223824" y="907232"/>
              <a:ext cx="636104" cy="636104"/>
            </a:xfrm>
            <a:prstGeom prst="rect">
              <a:avLst/>
            </a:prstGeom>
            <a:noFill/>
            <a:ln>
              <a:solidFill>
                <a:srgbClr val="4545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6" name="Group 95">
            <a:extLst>
              <a:ext uri="{FF2B5EF4-FFF2-40B4-BE49-F238E27FC236}">
                <a16:creationId xmlns:a16="http://schemas.microsoft.com/office/drawing/2014/main" xmlns="" id="{A2DB4BA5-C8EF-ED4A-B479-925C35227A29}"/>
              </a:ext>
            </a:extLst>
          </p:cNvPr>
          <p:cNvGrpSpPr/>
          <p:nvPr/>
        </p:nvGrpSpPr>
        <p:grpSpPr>
          <a:xfrm>
            <a:off x="3012005" y="2043571"/>
            <a:ext cx="636104" cy="636104"/>
            <a:chOff x="3351280" y="2035993"/>
            <a:chExt cx="636104" cy="636104"/>
          </a:xfrm>
        </p:grpSpPr>
        <p:sp>
          <p:nvSpPr>
            <p:cNvPr id="97" name="Rectangle 96">
              <a:extLst>
                <a:ext uri="{FF2B5EF4-FFF2-40B4-BE49-F238E27FC236}">
                  <a16:creationId xmlns:a16="http://schemas.microsoft.com/office/drawing/2014/main" xmlns="" id="{FBA3077B-3682-2D4F-8965-03B98A535894}"/>
                </a:ext>
              </a:extLst>
            </p:cNvPr>
            <p:cNvSpPr/>
            <p:nvPr/>
          </p:nvSpPr>
          <p:spPr>
            <a:xfrm>
              <a:off x="3351280" y="2035993"/>
              <a:ext cx="636104" cy="636104"/>
            </a:xfrm>
            <a:prstGeom prst="rect">
              <a:avLst/>
            </a:prstGeom>
            <a:noFill/>
            <a:ln>
              <a:solidFill>
                <a:srgbClr val="4545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9" name="Group 98">
            <a:extLst>
              <a:ext uri="{FF2B5EF4-FFF2-40B4-BE49-F238E27FC236}">
                <a16:creationId xmlns:a16="http://schemas.microsoft.com/office/drawing/2014/main" xmlns="" id="{1AF191DD-487D-B740-8648-6322C83513B3}"/>
              </a:ext>
            </a:extLst>
          </p:cNvPr>
          <p:cNvGrpSpPr/>
          <p:nvPr/>
        </p:nvGrpSpPr>
        <p:grpSpPr>
          <a:xfrm>
            <a:off x="3012005" y="3125322"/>
            <a:ext cx="636104" cy="636104"/>
            <a:chOff x="3219724" y="3125322"/>
            <a:chExt cx="636104" cy="636104"/>
          </a:xfrm>
        </p:grpSpPr>
        <p:sp>
          <p:nvSpPr>
            <p:cNvPr id="100" name="Rectangle 99">
              <a:extLst>
                <a:ext uri="{FF2B5EF4-FFF2-40B4-BE49-F238E27FC236}">
                  <a16:creationId xmlns:a16="http://schemas.microsoft.com/office/drawing/2014/main" xmlns="" id="{5B1271FC-A997-414C-B4AC-1277235DF695}"/>
                </a:ext>
              </a:extLst>
            </p:cNvPr>
            <p:cNvSpPr/>
            <p:nvPr/>
          </p:nvSpPr>
          <p:spPr>
            <a:xfrm>
              <a:off x="3219724" y="3125322"/>
              <a:ext cx="636104" cy="636104"/>
            </a:xfrm>
            <a:prstGeom prst="rect">
              <a:avLst/>
            </a:prstGeom>
            <a:noFill/>
            <a:ln>
              <a:solidFill>
                <a:srgbClr val="4545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101" name="Straight Arrow Connector 100">
            <a:extLst>
              <a:ext uri="{FF2B5EF4-FFF2-40B4-BE49-F238E27FC236}">
                <a16:creationId xmlns:a16="http://schemas.microsoft.com/office/drawing/2014/main" xmlns="" id="{55B55532-115A-DC48-8EF9-DFFDA41D03A6}"/>
              </a:ext>
            </a:extLst>
          </p:cNvPr>
          <p:cNvCxnSpPr>
            <a:cxnSpLocks/>
            <a:stCxn id="97" idx="2"/>
            <a:endCxn id="100" idx="0"/>
          </p:cNvCxnSpPr>
          <p:nvPr/>
        </p:nvCxnSpPr>
        <p:spPr>
          <a:xfrm>
            <a:off x="3330057" y="2679675"/>
            <a:ext cx="0" cy="445647"/>
          </a:xfrm>
          <a:prstGeom prst="straightConnector1">
            <a:avLst/>
          </a:prstGeom>
          <a:ln w="12700">
            <a:solidFill>
              <a:srgbClr val="45454E"/>
            </a:solidFill>
            <a:tailEnd type="triangle"/>
          </a:ln>
        </p:spPr>
        <p:style>
          <a:lnRef idx="1">
            <a:schemeClr val="dk1"/>
          </a:lnRef>
          <a:fillRef idx="0">
            <a:schemeClr val="dk1"/>
          </a:fillRef>
          <a:effectRef idx="0">
            <a:schemeClr val="dk1"/>
          </a:effectRef>
          <a:fontRef idx="minor">
            <a:schemeClr val="tx1"/>
          </a:fontRef>
        </p:style>
      </p:cxnSp>
      <p:grpSp>
        <p:nvGrpSpPr>
          <p:cNvPr id="102" name="Group 101">
            <a:extLst>
              <a:ext uri="{FF2B5EF4-FFF2-40B4-BE49-F238E27FC236}">
                <a16:creationId xmlns:a16="http://schemas.microsoft.com/office/drawing/2014/main" xmlns="" id="{AEE8F143-B00F-404C-B572-95E50BA0AF8C}"/>
              </a:ext>
            </a:extLst>
          </p:cNvPr>
          <p:cNvGrpSpPr/>
          <p:nvPr/>
        </p:nvGrpSpPr>
        <p:grpSpPr>
          <a:xfrm>
            <a:off x="3012005" y="4174894"/>
            <a:ext cx="636104" cy="636104"/>
            <a:chOff x="3219724" y="4174894"/>
            <a:chExt cx="636104" cy="636104"/>
          </a:xfrm>
        </p:grpSpPr>
        <p:sp>
          <p:nvSpPr>
            <p:cNvPr id="103" name="Rectangle 102">
              <a:extLst>
                <a:ext uri="{FF2B5EF4-FFF2-40B4-BE49-F238E27FC236}">
                  <a16:creationId xmlns:a16="http://schemas.microsoft.com/office/drawing/2014/main" xmlns="" id="{F4A25258-7845-4C42-A8BD-B8D838E6D28E}"/>
                </a:ext>
              </a:extLst>
            </p:cNvPr>
            <p:cNvSpPr/>
            <p:nvPr/>
          </p:nvSpPr>
          <p:spPr>
            <a:xfrm>
              <a:off x="3219724" y="4174894"/>
              <a:ext cx="636104" cy="636104"/>
            </a:xfrm>
            <a:prstGeom prst="rect">
              <a:avLst/>
            </a:prstGeom>
            <a:noFill/>
            <a:ln>
              <a:solidFill>
                <a:srgbClr val="4545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104" name="Straight Arrow Connector 103">
            <a:extLst>
              <a:ext uri="{FF2B5EF4-FFF2-40B4-BE49-F238E27FC236}">
                <a16:creationId xmlns:a16="http://schemas.microsoft.com/office/drawing/2014/main" xmlns="" id="{AF6FB6F6-1598-AD45-A15D-3BBBC1F100B5}"/>
              </a:ext>
            </a:extLst>
          </p:cNvPr>
          <p:cNvCxnSpPr>
            <a:cxnSpLocks/>
            <a:stCxn id="100" idx="2"/>
            <a:endCxn id="103" idx="0"/>
          </p:cNvCxnSpPr>
          <p:nvPr/>
        </p:nvCxnSpPr>
        <p:spPr>
          <a:xfrm>
            <a:off x="3330057" y="3761426"/>
            <a:ext cx="0" cy="413468"/>
          </a:xfrm>
          <a:prstGeom prst="straightConnector1">
            <a:avLst/>
          </a:prstGeom>
          <a:ln w="12700">
            <a:solidFill>
              <a:srgbClr val="45454E"/>
            </a:solidFill>
            <a:tailEnd type="triangle"/>
          </a:ln>
        </p:spPr>
        <p:style>
          <a:lnRef idx="1">
            <a:schemeClr val="dk1"/>
          </a:lnRef>
          <a:fillRef idx="0">
            <a:schemeClr val="dk1"/>
          </a:fillRef>
          <a:effectRef idx="0">
            <a:schemeClr val="dk1"/>
          </a:effectRef>
          <a:fontRef idx="minor">
            <a:schemeClr val="tx1"/>
          </a:fontRef>
        </p:style>
      </p:cxnSp>
      <p:cxnSp>
        <p:nvCxnSpPr>
          <p:cNvPr id="105" name="Straight Arrow Connector 104">
            <a:extLst>
              <a:ext uri="{FF2B5EF4-FFF2-40B4-BE49-F238E27FC236}">
                <a16:creationId xmlns:a16="http://schemas.microsoft.com/office/drawing/2014/main" xmlns="" id="{43040DD0-0B2C-7241-9A30-727BFF8083F6}"/>
              </a:ext>
            </a:extLst>
          </p:cNvPr>
          <p:cNvCxnSpPr>
            <a:cxnSpLocks/>
            <a:stCxn id="103" idx="2"/>
            <a:endCxn id="107" idx="0"/>
          </p:cNvCxnSpPr>
          <p:nvPr/>
        </p:nvCxnSpPr>
        <p:spPr>
          <a:xfrm>
            <a:off x="3330057" y="4810998"/>
            <a:ext cx="0" cy="485030"/>
          </a:xfrm>
          <a:prstGeom prst="straightConnector1">
            <a:avLst/>
          </a:prstGeom>
          <a:ln w="12700">
            <a:solidFill>
              <a:srgbClr val="45454E"/>
            </a:solidFill>
            <a:tailEnd type="triangle"/>
          </a:ln>
        </p:spPr>
        <p:style>
          <a:lnRef idx="1">
            <a:schemeClr val="dk1"/>
          </a:lnRef>
          <a:fillRef idx="0">
            <a:schemeClr val="dk1"/>
          </a:fillRef>
          <a:effectRef idx="0">
            <a:schemeClr val="dk1"/>
          </a:effectRef>
          <a:fontRef idx="minor">
            <a:schemeClr val="tx1"/>
          </a:fontRef>
        </p:style>
      </p:cxnSp>
      <p:grpSp>
        <p:nvGrpSpPr>
          <p:cNvPr id="106" name="Group 105">
            <a:extLst>
              <a:ext uri="{FF2B5EF4-FFF2-40B4-BE49-F238E27FC236}">
                <a16:creationId xmlns:a16="http://schemas.microsoft.com/office/drawing/2014/main" xmlns="" id="{6FAF4D91-4010-B94F-B43E-EE891A5EBAD9}"/>
              </a:ext>
            </a:extLst>
          </p:cNvPr>
          <p:cNvGrpSpPr/>
          <p:nvPr/>
        </p:nvGrpSpPr>
        <p:grpSpPr>
          <a:xfrm>
            <a:off x="3012005" y="5296028"/>
            <a:ext cx="636104" cy="636104"/>
            <a:chOff x="3219724" y="5296028"/>
            <a:chExt cx="636104" cy="636104"/>
          </a:xfrm>
        </p:grpSpPr>
        <p:sp>
          <p:nvSpPr>
            <p:cNvPr id="107" name="Rectangle 106">
              <a:extLst>
                <a:ext uri="{FF2B5EF4-FFF2-40B4-BE49-F238E27FC236}">
                  <a16:creationId xmlns:a16="http://schemas.microsoft.com/office/drawing/2014/main" xmlns="" id="{7CB528D5-5413-244C-B471-1FC9ED1BAC77}"/>
                </a:ext>
              </a:extLst>
            </p:cNvPr>
            <p:cNvSpPr/>
            <p:nvPr/>
          </p:nvSpPr>
          <p:spPr>
            <a:xfrm>
              <a:off x="3219724" y="5296028"/>
              <a:ext cx="636104" cy="636104"/>
            </a:xfrm>
            <a:prstGeom prst="rect">
              <a:avLst/>
            </a:prstGeom>
            <a:noFill/>
            <a:ln>
              <a:solidFill>
                <a:srgbClr val="4545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a:extLst>
              <a:ext uri="{FF2B5EF4-FFF2-40B4-BE49-F238E27FC236}">
                <a16:creationId xmlns:a16="http://schemas.microsoft.com/office/drawing/2014/main" xmlns="" id="{268088F9-638D-6D46-860A-7D0CED1B6C57}"/>
              </a:ext>
            </a:extLst>
          </p:cNvPr>
          <p:cNvGrpSpPr/>
          <p:nvPr/>
        </p:nvGrpSpPr>
        <p:grpSpPr>
          <a:xfrm>
            <a:off x="5981663" y="895458"/>
            <a:ext cx="636104" cy="636104"/>
            <a:chOff x="6298281" y="730727"/>
            <a:chExt cx="636104" cy="636104"/>
          </a:xfrm>
        </p:grpSpPr>
        <p:sp>
          <p:nvSpPr>
            <p:cNvPr id="109" name="Rectangle 108">
              <a:extLst>
                <a:ext uri="{FF2B5EF4-FFF2-40B4-BE49-F238E27FC236}">
                  <a16:creationId xmlns:a16="http://schemas.microsoft.com/office/drawing/2014/main" xmlns="" id="{3FFACCA6-C9A0-FA43-9917-8C526879BF59}"/>
                </a:ext>
              </a:extLst>
            </p:cNvPr>
            <p:cNvSpPr/>
            <p:nvPr/>
          </p:nvSpPr>
          <p:spPr>
            <a:xfrm>
              <a:off x="6298281" y="730727"/>
              <a:ext cx="636104" cy="636104"/>
            </a:xfrm>
            <a:prstGeom prst="rect">
              <a:avLst/>
            </a:prstGeom>
            <a:noFill/>
            <a:ln>
              <a:solidFill>
                <a:srgbClr val="4545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0" name="TextBox 109">
            <a:extLst>
              <a:ext uri="{FF2B5EF4-FFF2-40B4-BE49-F238E27FC236}">
                <a16:creationId xmlns:a16="http://schemas.microsoft.com/office/drawing/2014/main" xmlns="" id="{2CD2424D-872E-7D4F-A4A9-711512A37488}"/>
              </a:ext>
            </a:extLst>
          </p:cNvPr>
          <p:cNvSpPr txBox="1"/>
          <p:nvPr/>
        </p:nvSpPr>
        <p:spPr>
          <a:xfrm>
            <a:off x="7052102" y="657556"/>
            <a:ext cx="2795049" cy="1231106"/>
          </a:xfrm>
          <a:prstGeom prst="rect">
            <a:avLst/>
          </a:prstGeom>
          <a:noFill/>
        </p:spPr>
        <p:txBody>
          <a:bodyPr wrap="square" rtlCol="0">
            <a:spAutoFit/>
          </a:bodyPr>
          <a:lstStyle/>
          <a:p>
            <a:pPr>
              <a:spcAft>
                <a:spcPts val="600"/>
              </a:spcAft>
            </a:pPr>
            <a:r>
              <a:rPr lang="en-US" sz="1400" b="1" dirty="0"/>
              <a:t>Repayment</a:t>
            </a:r>
          </a:p>
          <a:p>
            <a:pPr marL="171450" indent="-171450">
              <a:buFont typeface="Arial" panose="020B0604020202020204" pitchFamily="34" charset="0"/>
              <a:buChar char="•"/>
            </a:pPr>
            <a:r>
              <a:rPr lang="en-US" sz="1100" dirty="0"/>
              <a:t>Should I prioritize my Federal Student Loan payment above my ISA payments?</a:t>
            </a:r>
          </a:p>
          <a:p>
            <a:pPr marL="171450" indent="-171450">
              <a:buFont typeface="Arial" panose="020B0604020202020204" pitchFamily="34" charset="0"/>
              <a:buChar char="•"/>
            </a:pPr>
            <a:r>
              <a:rPr lang="en-US" sz="1100" dirty="0"/>
              <a:t>Can I make my payments online?</a:t>
            </a:r>
          </a:p>
          <a:p>
            <a:pPr marL="171450" indent="-171450">
              <a:buFont typeface="Arial" panose="020B0604020202020204" pitchFamily="34" charset="0"/>
              <a:buChar char="•"/>
            </a:pPr>
            <a:r>
              <a:rPr lang="en-US" sz="1100" dirty="0"/>
              <a:t>Can I prepay my ISA early?</a:t>
            </a:r>
          </a:p>
          <a:p>
            <a:pPr marL="171450" indent="-171450">
              <a:buFont typeface="Arial" panose="020B0604020202020204" pitchFamily="34" charset="0"/>
              <a:buChar char="•"/>
            </a:pPr>
            <a:endParaRPr lang="en-US" sz="1100" dirty="0"/>
          </a:p>
        </p:txBody>
      </p:sp>
      <p:sp>
        <p:nvSpPr>
          <p:cNvPr id="111" name="TextBox 110">
            <a:extLst>
              <a:ext uri="{FF2B5EF4-FFF2-40B4-BE49-F238E27FC236}">
                <a16:creationId xmlns:a16="http://schemas.microsoft.com/office/drawing/2014/main" xmlns="" id="{5F4B78FD-7CE7-EE45-896F-DCF586DB7517}"/>
              </a:ext>
            </a:extLst>
          </p:cNvPr>
          <p:cNvSpPr txBox="1"/>
          <p:nvPr/>
        </p:nvSpPr>
        <p:spPr>
          <a:xfrm>
            <a:off x="9543491" y="2528989"/>
            <a:ext cx="2237885" cy="892552"/>
          </a:xfrm>
          <a:prstGeom prst="rect">
            <a:avLst/>
          </a:prstGeom>
          <a:noFill/>
        </p:spPr>
        <p:txBody>
          <a:bodyPr wrap="square" rtlCol="0">
            <a:spAutoFit/>
          </a:bodyPr>
          <a:lstStyle/>
          <a:p>
            <a:pPr>
              <a:spcAft>
                <a:spcPts val="600"/>
              </a:spcAft>
            </a:pPr>
            <a:r>
              <a:rPr lang="en-US" sz="1400" b="1" dirty="0"/>
              <a:t>Deferment</a:t>
            </a:r>
          </a:p>
          <a:p>
            <a:pPr marL="171450" indent="-171450">
              <a:buFont typeface="Arial" panose="020B0604020202020204" pitchFamily="34" charset="0"/>
              <a:buChar char="•"/>
            </a:pPr>
            <a:r>
              <a:rPr lang="en-US" sz="1100" dirty="0"/>
              <a:t>I’m unemployed and can’t make my payments…</a:t>
            </a:r>
          </a:p>
          <a:p>
            <a:pPr marL="171450" indent="-171450">
              <a:buFont typeface="Arial" panose="020B0604020202020204" pitchFamily="34" charset="0"/>
              <a:buChar char="•"/>
            </a:pPr>
            <a:r>
              <a:rPr lang="en-US" sz="1100" dirty="0"/>
              <a:t>How do I apply for a deferment?</a:t>
            </a:r>
          </a:p>
        </p:txBody>
      </p:sp>
      <p:grpSp>
        <p:nvGrpSpPr>
          <p:cNvPr id="112" name="Group 111">
            <a:extLst>
              <a:ext uri="{FF2B5EF4-FFF2-40B4-BE49-F238E27FC236}">
                <a16:creationId xmlns:a16="http://schemas.microsoft.com/office/drawing/2014/main" xmlns="" id="{71545903-73D4-0541-9ABF-02E24641BB7C}"/>
              </a:ext>
            </a:extLst>
          </p:cNvPr>
          <p:cNvGrpSpPr/>
          <p:nvPr/>
        </p:nvGrpSpPr>
        <p:grpSpPr>
          <a:xfrm>
            <a:off x="8881148" y="2555582"/>
            <a:ext cx="636104" cy="636104"/>
            <a:chOff x="8875759" y="2262605"/>
            <a:chExt cx="636104" cy="636104"/>
          </a:xfrm>
        </p:grpSpPr>
        <p:sp>
          <p:nvSpPr>
            <p:cNvPr id="113" name="Rectangle 112">
              <a:extLst>
                <a:ext uri="{FF2B5EF4-FFF2-40B4-BE49-F238E27FC236}">
                  <a16:creationId xmlns:a16="http://schemas.microsoft.com/office/drawing/2014/main" xmlns="" id="{F203C5BD-A79D-2246-83DF-B689BDD364C0}"/>
                </a:ext>
              </a:extLst>
            </p:cNvPr>
            <p:cNvSpPr/>
            <p:nvPr/>
          </p:nvSpPr>
          <p:spPr>
            <a:xfrm>
              <a:off x="8875759" y="2262605"/>
              <a:ext cx="636104" cy="636104"/>
            </a:xfrm>
            <a:prstGeom prst="rect">
              <a:avLst/>
            </a:prstGeom>
            <a:noFill/>
            <a:ln>
              <a:solidFill>
                <a:srgbClr val="4545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5" name="Group 114">
            <a:extLst>
              <a:ext uri="{FF2B5EF4-FFF2-40B4-BE49-F238E27FC236}">
                <a16:creationId xmlns:a16="http://schemas.microsoft.com/office/drawing/2014/main" xmlns="" id="{973346A2-5F17-AA4D-BAD6-1E9320097C12}"/>
              </a:ext>
            </a:extLst>
          </p:cNvPr>
          <p:cNvGrpSpPr/>
          <p:nvPr/>
        </p:nvGrpSpPr>
        <p:grpSpPr>
          <a:xfrm>
            <a:off x="8880077" y="3815811"/>
            <a:ext cx="636104" cy="636104"/>
            <a:chOff x="8891573" y="3404694"/>
            <a:chExt cx="636104" cy="636104"/>
          </a:xfrm>
        </p:grpSpPr>
        <p:sp>
          <p:nvSpPr>
            <p:cNvPr id="116" name="Rectangle 115">
              <a:extLst>
                <a:ext uri="{FF2B5EF4-FFF2-40B4-BE49-F238E27FC236}">
                  <a16:creationId xmlns:a16="http://schemas.microsoft.com/office/drawing/2014/main" xmlns="" id="{A4E4C56F-65C2-FB43-8F18-4C02A9B500A8}"/>
                </a:ext>
              </a:extLst>
            </p:cNvPr>
            <p:cNvSpPr/>
            <p:nvPr/>
          </p:nvSpPr>
          <p:spPr>
            <a:xfrm>
              <a:off x="8891573" y="3404694"/>
              <a:ext cx="636104" cy="636104"/>
            </a:xfrm>
            <a:prstGeom prst="rect">
              <a:avLst/>
            </a:prstGeom>
            <a:noFill/>
            <a:ln>
              <a:solidFill>
                <a:srgbClr val="4545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7" name="Group 116">
            <a:extLst>
              <a:ext uri="{FF2B5EF4-FFF2-40B4-BE49-F238E27FC236}">
                <a16:creationId xmlns:a16="http://schemas.microsoft.com/office/drawing/2014/main" xmlns="" id="{0A68E79A-9A44-E44D-8310-117E9CFA7EBE}"/>
              </a:ext>
            </a:extLst>
          </p:cNvPr>
          <p:cNvGrpSpPr/>
          <p:nvPr/>
        </p:nvGrpSpPr>
        <p:grpSpPr>
          <a:xfrm>
            <a:off x="8881148" y="5054484"/>
            <a:ext cx="636104" cy="636104"/>
            <a:chOff x="8956368" y="5161461"/>
            <a:chExt cx="636104" cy="636104"/>
          </a:xfrm>
        </p:grpSpPr>
        <p:sp>
          <p:nvSpPr>
            <p:cNvPr id="119" name="Rectangle 118">
              <a:extLst>
                <a:ext uri="{FF2B5EF4-FFF2-40B4-BE49-F238E27FC236}">
                  <a16:creationId xmlns:a16="http://schemas.microsoft.com/office/drawing/2014/main" xmlns="" id="{3425B70A-3E87-3543-9BE3-B93AC5E762F5}"/>
                </a:ext>
              </a:extLst>
            </p:cNvPr>
            <p:cNvSpPr/>
            <p:nvPr/>
          </p:nvSpPr>
          <p:spPr>
            <a:xfrm>
              <a:off x="8956368" y="5161461"/>
              <a:ext cx="636104" cy="636104"/>
            </a:xfrm>
            <a:prstGeom prst="rect">
              <a:avLst/>
            </a:prstGeom>
            <a:noFill/>
            <a:ln>
              <a:solidFill>
                <a:srgbClr val="4545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1" name="TextBox 120">
            <a:extLst>
              <a:ext uri="{FF2B5EF4-FFF2-40B4-BE49-F238E27FC236}">
                <a16:creationId xmlns:a16="http://schemas.microsoft.com/office/drawing/2014/main" xmlns="" id="{689FA800-B3D0-B041-A7BB-36A96AB4311E}"/>
              </a:ext>
            </a:extLst>
          </p:cNvPr>
          <p:cNvSpPr txBox="1"/>
          <p:nvPr/>
        </p:nvSpPr>
        <p:spPr>
          <a:xfrm>
            <a:off x="9535434" y="3817347"/>
            <a:ext cx="2441707" cy="723275"/>
          </a:xfrm>
          <a:prstGeom prst="rect">
            <a:avLst/>
          </a:prstGeom>
          <a:noFill/>
        </p:spPr>
        <p:txBody>
          <a:bodyPr wrap="square" rtlCol="0">
            <a:spAutoFit/>
          </a:bodyPr>
          <a:lstStyle/>
          <a:p>
            <a:pPr>
              <a:spcAft>
                <a:spcPts val="600"/>
              </a:spcAft>
            </a:pPr>
            <a:r>
              <a:rPr lang="en-US" sz="1400" b="1" dirty="0"/>
              <a:t>Delinquency</a:t>
            </a:r>
          </a:p>
          <a:p>
            <a:pPr marL="171450" indent="-171450">
              <a:buFont typeface="Arial" panose="020B0604020202020204" pitchFamily="34" charset="0"/>
              <a:buChar char="•"/>
            </a:pPr>
            <a:r>
              <a:rPr lang="en-US" sz="1100" dirty="0"/>
              <a:t>I’ve fallen behind on my payments.</a:t>
            </a:r>
          </a:p>
          <a:p>
            <a:pPr marL="171450" indent="-171450">
              <a:buFont typeface="Arial" panose="020B0604020202020204" pitchFamily="34" charset="0"/>
              <a:buChar char="•"/>
            </a:pPr>
            <a:r>
              <a:rPr lang="en-US" sz="1100" dirty="0"/>
              <a:t>How do I get back to current status?</a:t>
            </a:r>
          </a:p>
        </p:txBody>
      </p:sp>
      <p:sp>
        <p:nvSpPr>
          <p:cNvPr id="122" name="TextBox 121">
            <a:extLst>
              <a:ext uri="{FF2B5EF4-FFF2-40B4-BE49-F238E27FC236}">
                <a16:creationId xmlns:a16="http://schemas.microsoft.com/office/drawing/2014/main" xmlns="" id="{D854F955-5686-784C-9BCF-49DEDCFB3356}"/>
              </a:ext>
            </a:extLst>
          </p:cNvPr>
          <p:cNvSpPr txBox="1"/>
          <p:nvPr/>
        </p:nvSpPr>
        <p:spPr>
          <a:xfrm>
            <a:off x="9581009" y="5053513"/>
            <a:ext cx="2389899" cy="723275"/>
          </a:xfrm>
          <a:prstGeom prst="rect">
            <a:avLst/>
          </a:prstGeom>
          <a:noFill/>
        </p:spPr>
        <p:txBody>
          <a:bodyPr wrap="square" rtlCol="0">
            <a:spAutoFit/>
          </a:bodyPr>
          <a:lstStyle/>
          <a:p>
            <a:pPr>
              <a:spcAft>
                <a:spcPts val="600"/>
              </a:spcAft>
            </a:pPr>
            <a:r>
              <a:rPr lang="en-US" sz="1400" b="1" dirty="0"/>
              <a:t>Breach of Contract</a:t>
            </a:r>
          </a:p>
          <a:p>
            <a:pPr marL="171450" indent="-171450">
              <a:buFont typeface="Arial" panose="020B0604020202020204" pitchFamily="34" charset="0"/>
              <a:buChar char="•"/>
            </a:pPr>
            <a:r>
              <a:rPr lang="en-US" sz="1100" dirty="0"/>
              <a:t>Is this effecting my credit?</a:t>
            </a:r>
          </a:p>
          <a:p>
            <a:pPr marL="171450" indent="-171450">
              <a:buFont typeface="Arial" panose="020B0604020202020204" pitchFamily="34" charset="0"/>
              <a:buChar char="•"/>
            </a:pPr>
            <a:r>
              <a:rPr lang="en-US" sz="1100" dirty="0"/>
              <a:t>How can I get back in good status?</a:t>
            </a:r>
          </a:p>
        </p:txBody>
      </p:sp>
      <p:sp>
        <p:nvSpPr>
          <p:cNvPr id="125" name="TextBox 124">
            <a:extLst>
              <a:ext uri="{FF2B5EF4-FFF2-40B4-BE49-F238E27FC236}">
                <a16:creationId xmlns:a16="http://schemas.microsoft.com/office/drawing/2014/main" xmlns="" id="{CFEB27EA-8446-8847-99C7-946EDD9015D2}"/>
              </a:ext>
            </a:extLst>
          </p:cNvPr>
          <p:cNvSpPr txBox="1"/>
          <p:nvPr/>
        </p:nvSpPr>
        <p:spPr>
          <a:xfrm>
            <a:off x="6606210" y="5808653"/>
            <a:ext cx="1645299" cy="307777"/>
          </a:xfrm>
          <a:prstGeom prst="rect">
            <a:avLst/>
          </a:prstGeom>
          <a:noFill/>
        </p:spPr>
        <p:txBody>
          <a:bodyPr wrap="square" rtlCol="0">
            <a:spAutoFit/>
          </a:bodyPr>
          <a:lstStyle/>
          <a:p>
            <a:pPr>
              <a:spcAft>
                <a:spcPts val="600"/>
              </a:spcAft>
            </a:pPr>
            <a:r>
              <a:rPr lang="en-US" sz="1400" b="1" dirty="0"/>
              <a:t>Obligation Satisfied</a:t>
            </a:r>
          </a:p>
        </p:txBody>
      </p:sp>
      <p:cxnSp>
        <p:nvCxnSpPr>
          <p:cNvPr id="126" name="Elbow Connector 125">
            <a:extLst>
              <a:ext uri="{FF2B5EF4-FFF2-40B4-BE49-F238E27FC236}">
                <a16:creationId xmlns:a16="http://schemas.microsoft.com/office/drawing/2014/main" xmlns="" id="{A4F1BA8E-108D-DE42-BA3E-47AB5D90B69F}"/>
              </a:ext>
            </a:extLst>
          </p:cNvPr>
          <p:cNvCxnSpPr>
            <a:cxnSpLocks/>
            <a:stCxn id="113" idx="1"/>
          </p:cNvCxnSpPr>
          <p:nvPr/>
        </p:nvCxnSpPr>
        <p:spPr>
          <a:xfrm rot="10800000" flipV="1">
            <a:off x="6317898" y="2873634"/>
            <a:ext cx="2563251" cy="995458"/>
          </a:xfrm>
          <a:prstGeom prst="bentConnector3">
            <a:avLst>
              <a:gd name="adj1" fmla="val 18420"/>
            </a:avLst>
          </a:prstGeom>
          <a:ln w="12700">
            <a:solidFill>
              <a:srgbClr val="45454E"/>
            </a:solidFill>
            <a:tailEnd type="triangle"/>
          </a:ln>
        </p:spPr>
        <p:style>
          <a:lnRef idx="1">
            <a:schemeClr val="accent1"/>
          </a:lnRef>
          <a:fillRef idx="0">
            <a:schemeClr val="accent1"/>
          </a:fillRef>
          <a:effectRef idx="0">
            <a:schemeClr val="accent1"/>
          </a:effectRef>
          <a:fontRef idx="minor">
            <a:schemeClr val="tx1"/>
          </a:fontRef>
        </p:style>
      </p:cxnSp>
      <p:sp>
        <p:nvSpPr>
          <p:cNvPr id="127" name="Graphic 5">
            <a:extLst>
              <a:ext uri="{FF2B5EF4-FFF2-40B4-BE49-F238E27FC236}">
                <a16:creationId xmlns:a16="http://schemas.microsoft.com/office/drawing/2014/main" xmlns="" id="{6CFE0B22-AF87-2F43-AAF3-0CF845678CD5}"/>
              </a:ext>
            </a:extLst>
          </p:cNvPr>
          <p:cNvSpPr/>
          <p:nvPr/>
        </p:nvSpPr>
        <p:spPr>
          <a:xfrm>
            <a:off x="3085263" y="999267"/>
            <a:ext cx="508618" cy="508583"/>
          </a:xfrm>
          <a:custGeom>
            <a:avLst/>
            <a:gdLst>
              <a:gd name="connsiteX0" fmla="*/ 226054 w 508618"/>
              <a:gd name="connsiteY0" fmla="*/ 0 h 508583"/>
              <a:gd name="connsiteX1" fmla="*/ 113027 w 508618"/>
              <a:gd name="connsiteY1" fmla="*/ 113027 h 508583"/>
              <a:gd name="connsiteX2" fmla="*/ 122961 w 508618"/>
              <a:gd name="connsiteY2" fmla="*/ 154712 h 508583"/>
              <a:gd name="connsiteX3" fmla="*/ 114057 w 508618"/>
              <a:gd name="connsiteY3" fmla="*/ 177267 h 508583"/>
              <a:gd name="connsiteX4" fmla="*/ 134293 w 508618"/>
              <a:gd name="connsiteY4" fmla="*/ 208098 h 508583"/>
              <a:gd name="connsiteX5" fmla="*/ 169540 w 508618"/>
              <a:gd name="connsiteY5" fmla="*/ 263692 h 508583"/>
              <a:gd name="connsiteX6" fmla="*/ 169540 w 508618"/>
              <a:gd name="connsiteY6" fmla="*/ 301368 h 508583"/>
              <a:gd name="connsiteX7" fmla="*/ 0 w 508618"/>
              <a:gd name="connsiteY7" fmla="*/ 452070 h 508583"/>
              <a:gd name="connsiteX8" fmla="*/ 253427 w 508618"/>
              <a:gd name="connsiteY8" fmla="*/ 452070 h 508583"/>
              <a:gd name="connsiteX9" fmla="*/ 254348 w 508618"/>
              <a:gd name="connsiteY9" fmla="*/ 446589 h 508583"/>
              <a:gd name="connsiteX10" fmla="*/ 264907 w 508618"/>
              <a:gd name="connsiteY10" fmla="*/ 425910 h 508583"/>
              <a:gd name="connsiteX11" fmla="*/ 350008 w 508618"/>
              <a:gd name="connsiteY11" fmla="*/ 340773 h 508583"/>
              <a:gd name="connsiteX12" fmla="*/ 282567 w 508618"/>
              <a:gd name="connsiteY12" fmla="*/ 301368 h 508583"/>
              <a:gd name="connsiteX13" fmla="*/ 282567 w 508618"/>
              <a:gd name="connsiteY13" fmla="*/ 263692 h 508583"/>
              <a:gd name="connsiteX14" fmla="*/ 317814 w 508618"/>
              <a:gd name="connsiteY14" fmla="*/ 208098 h 508583"/>
              <a:gd name="connsiteX15" fmla="*/ 338050 w 508618"/>
              <a:gd name="connsiteY15" fmla="*/ 177267 h 508583"/>
              <a:gd name="connsiteX16" fmla="*/ 329147 w 508618"/>
              <a:gd name="connsiteY16" fmla="*/ 154712 h 508583"/>
              <a:gd name="connsiteX17" fmla="*/ 339080 w 508618"/>
              <a:gd name="connsiteY17" fmla="*/ 113027 h 508583"/>
              <a:gd name="connsiteX18" fmla="*/ 282567 w 508618"/>
              <a:gd name="connsiteY18" fmla="*/ 28257 h 508583"/>
              <a:gd name="connsiteX19" fmla="*/ 226054 w 508618"/>
              <a:gd name="connsiteY19" fmla="*/ 0 h 508583"/>
              <a:gd name="connsiteX20" fmla="*/ 475323 w 508618"/>
              <a:gd name="connsiteY20" fmla="*/ 282530 h 508583"/>
              <a:gd name="connsiteX21" fmla="*/ 451776 w 508618"/>
              <a:gd name="connsiteY21" fmla="*/ 292281 h 508583"/>
              <a:gd name="connsiteX22" fmla="*/ 441878 w 508618"/>
              <a:gd name="connsiteY22" fmla="*/ 302178 h 508583"/>
              <a:gd name="connsiteX23" fmla="*/ 488973 w 508618"/>
              <a:gd name="connsiteY23" fmla="*/ 349273 h 508583"/>
              <a:gd name="connsiteX24" fmla="*/ 498870 w 508618"/>
              <a:gd name="connsiteY24" fmla="*/ 339375 h 508583"/>
              <a:gd name="connsiteX25" fmla="*/ 498870 w 508618"/>
              <a:gd name="connsiteY25" fmla="*/ 292281 h 508583"/>
              <a:gd name="connsiteX26" fmla="*/ 475323 w 508618"/>
              <a:gd name="connsiteY26" fmla="*/ 282530 h 508583"/>
              <a:gd name="connsiteX27" fmla="*/ 415242 w 508618"/>
              <a:gd name="connsiteY27" fmla="*/ 328815 h 508583"/>
              <a:gd name="connsiteX28" fmla="*/ 291545 w 508618"/>
              <a:gd name="connsiteY28" fmla="*/ 452549 h 508583"/>
              <a:gd name="connsiteX29" fmla="*/ 282567 w 508618"/>
              <a:gd name="connsiteY29" fmla="*/ 508584 h 508583"/>
              <a:gd name="connsiteX30" fmla="*/ 338640 w 508618"/>
              <a:gd name="connsiteY30" fmla="*/ 499643 h 508583"/>
              <a:gd name="connsiteX31" fmla="*/ 462336 w 508618"/>
              <a:gd name="connsiteY31" fmla="*/ 375909 h 508583"/>
              <a:gd name="connsiteX32" fmla="*/ 415242 w 508618"/>
              <a:gd name="connsiteY32" fmla="*/ 328815 h 508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08618" h="508583">
                <a:moveTo>
                  <a:pt x="226054" y="0"/>
                </a:moveTo>
                <a:cubicBezTo>
                  <a:pt x="146144" y="0"/>
                  <a:pt x="113027" y="51258"/>
                  <a:pt x="113027" y="113027"/>
                </a:cubicBezTo>
                <a:cubicBezTo>
                  <a:pt x="113027" y="133825"/>
                  <a:pt x="122961" y="154712"/>
                  <a:pt x="122961" y="154712"/>
                </a:cubicBezTo>
                <a:cubicBezTo>
                  <a:pt x="118967" y="157010"/>
                  <a:pt x="112399" y="164306"/>
                  <a:pt x="114057" y="177267"/>
                </a:cubicBezTo>
                <a:cubicBezTo>
                  <a:pt x="117146" y="201435"/>
                  <a:pt x="127624" y="207590"/>
                  <a:pt x="134293" y="208098"/>
                </a:cubicBezTo>
                <a:cubicBezTo>
                  <a:pt x="136836" y="230647"/>
                  <a:pt x="161063" y="259492"/>
                  <a:pt x="169540" y="263692"/>
                </a:cubicBezTo>
                <a:lnTo>
                  <a:pt x="169540" y="301368"/>
                </a:lnTo>
                <a:cubicBezTo>
                  <a:pt x="150702" y="357881"/>
                  <a:pt x="0" y="320206"/>
                  <a:pt x="0" y="452070"/>
                </a:cubicBezTo>
                <a:lnTo>
                  <a:pt x="253427" y="452070"/>
                </a:lnTo>
                <a:lnTo>
                  <a:pt x="254348" y="446589"/>
                </a:lnTo>
                <a:cubicBezTo>
                  <a:pt x="255610" y="438752"/>
                  <a:pt x="259293" y="431524"/>
                  <a:pt x="264907" y="425910"/>
                </a:cubicBezTo>
                <a:lnTo>
                  <a:pt x="350008" y="340773"/>
                </a:lnTo>
                <a:cubicBezTo>
                  <a:pt x="318511" y="331486"/>
                  <a:pt x="290064" y="323879"/>
                  <a:pt x="282567" y="301368"/>
                </a:cubicBezTo>
                <a:lnTo>
                  <a:pt x="282567" y="263692"/>
                </a:lnTo>
                <a:cubicBezTo>
                  <a:pt x="291044" y="259492"/>
                  <a:pt x="315271" y="230647"/>
                  <a:pt x="317814" y="208098"/>
                </a:cubicBezTo>
                <a:cubicBezTo>
                  <a:pt x="324483" y="207590"/>
                  <a:pt x="334961" y="201435"/>
                  <a:pt x="338050" y="177267"/>
                </a:cubicBezTo>
                <a:cubicBezTo>
                  <a:pt x="339708" y="164287"/>
                  <a:pt x="333141" y="157010"/>
                  <a:pt x="329147" y="154712"/>
                </a:cubicBezTo>
                <a:cubicBezTo>
                  <a:pt x="329147" y="154712"/>
                  <a:pt x="339080" y="135840"/>
                  <a:pt x="339080" y="113027"/>
                </a:cubicBezTo>
                <a:cubicBezTo>
                  <a:pt x="339080" y="67289"/>
                  <a:pt x="321128" y="28257"/>
                  <a:pt x="282567" y="28257"/>
                </a:cubicBezTo>
                <a:cubicBezTo>
                  <a:pt x="282567" y="28257"/>
                  <a:pt x="269173" y="0"/>
                  <a:pt x="226054" y="0"/>
                </a:cubicBezTo>
                <a:close/>
                <a:moveTo>
                  <a:pt x="475323" y="282530"/>
                </a:moveTo>
                <a:cubicBezTo>
                  <a:pt x="466799" y="282530"/>
                  <a:pt x="458275" y="285782"/>
                  <a:pt x="451776" y="292281"/>
                </a:cubicBezTo>
                <a:lnTo>
                  <a:pt x="441878" y="302178"/>
                </a:lnTo>
                <a:lnTo>
                  <a:pt x="488973" y="349273"/>
                </a:lnTo>
                <a:lnTo>
                  <a:pt x="498870" y="339375"/>
                </a:lnTo>
                <a:cubicBezTo>
                  <a:pt x="511868" y="326377"/>
                  <a:pt x="511868" y="305279"/>
                  <a:pt x="498870" y="292281"/>
                </a:cubicBezTo>
                <a:cubicBezTo>
                  <a:pt x="492371" y="285782"/>
                  <a:pt x="483847" y="282530"/>
                  <a:pt x="475323" y="282530"/>
                </a:cubicBezTo>
                <a:close/>
                <a:moveTo>
                  <a:pt x="415242" y="328815"/>
                </a:moveTo>
                <a:lnTo>
                  <a:pt x="291545" y="452549"/>
                </a:lnTo>
                <a:lnTo>
                  <a:pt x="282567" y="508584"/>
                </a:lnTo>
                <a:lnTo>
                  <a:pt x="338640" y="499643"/>
                </a:lnTo>
                <a:lnTo>
                  <a:pt x="462336" y="375909"/>
                </a:lnTo>
                <a:lnTo>
                  <a:pt x="415242" y="328815"/>
                </a:lnTo>
                <a:close/>
              </a:path>
            </a:pathLst>
          </a:custGeom>
          <a:solidFill>
            <a:srgbClr val="45454E"/>
          </a:solidFill>
          <a:ln w="18733" cap="flat">
            <a:noFill/>
            <a:prstDash val="solid"/>
            <a:miter/>
          </a:ln>
        </p:spPr>
        <p:txBody>
          <a:bodyPr rtlCol="0" anchor="ctr"/>
          <a:lstStyle/>
          <a:p>
            <a:endParaRPr lang="en-US" dirty="0"/>
          </a:p>
        </p:txBody>
      </p:sp>
      <p:sp>
        <p:nvSpPr>
          <p:cNvPr id="128" name="Graphic 7">
            <a:extLst>
              <a:ext uri="{FF2B5EF4-FFF2-40B4-BE49-F238E27FC236}">
                <a16:creationId xmlns:a16="http://schemas.microsoft.com/office/drawing/2014/main" xmlns="" id="{61B3CD60-246F-864D-94E7-C6986B6094FC}"/>
              </a:ext>
            </a:extLst>
          </p:cNvPr>
          <p:cNvSpPr/>
          <p:nvPr/>
        </p:nvSpPr>
        <p:spPr>
          <a:xfrm>
            <a:off x="3094722" y="2123329"/>
            <a:ext cx="461430" cy="461430"/>
          </a:xfrm>
          <a:custGeom>
            <a:avLst/>
            <a:gdLst>
              <a:gd name="connsiteX0" fmla="*/ 419483 w 461430"/>
              <a:gd name="connsiteY0" fmla="*/ 0 h 461430"/>
              <a:gd name="connsiteX1" fmla="*/ 41948 w 461430"/>
              <a:gd name="connsiteY1" fmla="*/ 0 h 461430"/>
              <a:gd name="connsiteX2" fmla="*/ 0 w 461430"/>
              <a:gd name="connsiteY2" fmla="*/ 41948 h 461430"/>
              <a:gd name="connsiteX3" fmla="*/ 0 w 461430"/>
              <a:gd name="connsiteY3" fmla="*/ 419483 h 461430"/>
              <a:gd name="connsiteX4" fmla="*/ 41948 w 461430"/>
              <a:gd name="connsiteY4" fmla="*/ 461431 h 461430"/>
              <a:gd name="connsiteX5" fmla="*/ 419483 w 461430"/>
              <a:gd name="connsiteY5" fmla="*/ 461431 h 461430"/>
              <a:gd name="connsiteX6" fmla="*/ 461431 w 461430"/>
              <a:gd name="connsiteY6" fmla="*/ 419483 h 461430"/>
              <a:gd name="connsiteX7" fmla="*/ 461431 w 461430"/>
              <a:gd name="connsiteY7" fmla="*/ 41948 h 461430"/>
              <a:gd name="connsiteX8" fmla="*/ 419483 w 461430"/>
              <a:gd name="connsiteY8" fmla="*/ 0 h 461430"/>
              <a:gd name="connsiteX9" fmla="*/ 272664 w 461430"/>
              <a:gd name="connsiteY9" fmla="*/ 335586 h 461430"/>
              <a:gd name="connsiteX10" fmla="*/ 104871 w 461430"/>
              <a:gd name="connsiteY10" fmla="*/ 335586 h 461430"/>
              <a:gd name="connsiteX11" fmla="*/ 83897 w 461430"/>
              <a:gd name="connsiteY11" fmla="*/ 314612 h 461430"/>
              <a:gd name="connsiteX12" fmla="*/ 104871 w 461430"/>
              <a:gd name="connsiteY12" fmla="*/ 293638 h 461430"/>
              <a:gd name="connsiteX13" fmla="*/ 272664 w 461430"/>
              <a:gd name="connsiteY13" fmla="*/ 293638 h 461430"/>
              <a:gd name="connsiteX14" fmla="*/ 293638 w 461430"/>
              <a:gd name="connsiteY14" fmla="*/ 314612 h 461430"/>
              <a:gd name="connsiteX15" fmla="*/ 272664 w 461430"/>
              <a:gd name="connsiteY15" fmla="*/ 335586 h 461430"/>
              <a:gd name="connsiteX16" fmla="*/ 356560 w 461430"/>
              <a:gd name="connsiteY16" fmla="*/ 251690 h 461430"/>
              <a:gd name="connsiteX17" fmla="*/ 104871 w 461430"/>
              <a:gd name="connsiteY17" fmla="*/ 251690 h 461430"/>
              <a:gd name="connsiteX18" fmla="*/ 83897 w 461430"/>
              <a:gd name="connsiteY18" fmla="*/ 230715 h 461430"/>
              <a:gd name="connsiteX19" fmla="*/ 104871 w 461430"/>
              <a:gd name="connsiteY19" fmla="*/ 209741 h 461430"/>
              <a:gd name="connsiteX20" fmla="*/ 356560 w 461430"/>
              <a:gd name="connsiteY20" fmla="*/ 209741 h 461430"/>
              <a:gd name="connsiteX21" fmla="*/ 377534 w 461430"/>
              <a:gd name="connsiteY21" fmla="*/ 230715 h 461430"/>
              <a:gd name="connsiteX22" fmla="*/ 356560 w 461430"/>
              <a:gd name="connsiteY22" fmla="*/ 251690 h 461430"/>
              <a:gd name="connsiteX23" fmla="*/ 356560 w 461430"/>
              <a:gd name="connsiteY23" fmla="*/ 167793 h 461430"/>
              <a:gd name="connsiteX24" fmla="*/ 104871 w 461430"/>
              <a:gd name="connsiteY24" fmla="*/ 167793 h 461430"/>
              <a:gd name="connsiteX25" fmla="*/ 83897 w 461430"/>
              <a:gd name="connsiteY25" fmla="*/ 146819 h 461430"/>
              <a:gd name="connsiteX26" fmla="*/ 104871 w 461430"/>
              <a:gd name="connsiteY26" fmla="*/ 125845 h 461430"/>
              <a:gd name="connsiteX27" fmla="*/ 356560 w 461430"/>
              <a:gd name="connsiteY27" fmla="*/ 125845 h 461430"/>
              <a:gd name="connsiteX28" fmla="*/ 377534 w 461430"/>
              <a:gd name="connsiteY28" fmla="*/ 146819 h 461430"/>
              <a:gd name="connsiteX29" fmla="*/ 356560 w 461430"/>
              <a:gd name="connsiteY29" fmla="*/ 167793 h 461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61430" h="461430">
                <a:moveTo>
                  <a:pt x="419483" y="0"/>
                </a:moveTo>
                <a:lnTo>
                  <a:pt x="41948" y="0"/>
                </a:lnTo>
                <a:cubicBezTo>
                  <a:pt x="18772" y="0"/>
                  <a:pt x="0" y="18772"/>
                  <a:pt x="0" y="41948"/>
                </a:cubicBezTo>
                <a:lnTo>
                  <a:pt x="0" y="419483"/>
                </a:lnTo>
                <a:cubicBezTo>
                  <a:pt x="0" y="442659"/>
                  <a:pt x="18772" y="461431"/>
                  <a:pt x="41948" y="461431"/>
                </a:cubicBezTo>
                <a:lnTo>
                  <a:pt x="419483" y="461431"/>
                </a:lnTo>
                <a:cubicBezTo>
                  <a:pt x="442659" y="461431"/>
                  <a:pt x="461431" y="442659"/>
                  <a:pt x="461431" y="419483"/>
                </a:cubicBezTo>
                <a:lnTo>
                  <a:pt x="461431" y="41948"/>
                </a:lnTo>
                <a:cubicBezTo>
                  <a:pt x="461431" y="18772"/>
                  <a:pt x="442659" y="0"/>
                  <a:pt x="419483" y="0"/>
                </a:cubicBezTo>
                <a:close/>
                <a:moveTo>
                  <a:pt x="272664" y="335586"/>
                </a:moveTo>
                <a:lnTo>
                  <a:pt x="104871" y="335586"/>
                </a:lnTo>
                <a:cubicBezTo>
                  <a:pt x="93293" y="335586"/>
                  <a:pt x="83897" y="326190"/>
                  <a:pt x="83897" y="314612"/>
                </a:cubicBezTo>
                <a:cubicBezTo>
                  <a:pt x="83897" y="303034"/>
                  <a:pt x="93293" y="293638"/>
                  <a:pt x="104871" y="293638"/>
                </a:cubicBezTo>
                <a:lnTo>
                  <a:pt x="272664" y="293638"/>
                </a:lnTo>
                <a:cubicBezTo>
                  <a:pt x="284241" y="293638"/>
                  <a:pt x="293638" y="303034"/>
                  <a:pt x="293638" y="314612"/>
                </a:cubicBezTo>
                <a:cubicBezTo>
                  <a:pt x="293638" y="326190"/>
                  <a:pt x="284241" y="335586"/>
                  <a:pt x="272664" y="335586"/>
                </a:cubicBezTo>
                <a:close/>
                <a:moveTo>
                  <a:pt x="356560" y="251690"/>
                </a:moveTo>
                <a:lnTo>
                  <a:pt x="104871" y="251690"/>
                </a:lnTo>
                <a:cubicBezTo>
                  <a:pt x="93293" y="251690"/>
                  <a:pt x="83897" y="242293"/>
                  <a:pt x="83897" y="230715"/>
                </a:cubicBezTo>
                <a:cubicBezTo>
                  <a:pt x="83897" y="219138"/>
                  <a:pt x="93293" y="209741"/>
                  <a:pt x="104871" y="209741"/>
                </a:cubicBezTo>
                <a:lnTo>
                  <a:pt x="356560" y="209741"/>
                </a:lnTo>
                <a:cubicBezTo>
                  <a:pt x="368138" y="209741"/>
                  <a:pt x="377534" y="219138"/>
                  <a:pt x="377534" y="230715"/>
                </a:cubicBezTo>
                <a:cubicBezTo>
                  <a:pt x="377534" y="242293"/>
                  <a:pt x="368138" y="251690"/>
                  <a:pt x="356560" y="251690"/>
                </a:cubicBezTo>
                <a:close/>
                <a:moveTo>
                  <a:pt x="356560" y="167793"/>
                </a:moveTo>
                <a:lnTo>
                  <a:pt x="104871" y="167793"/>
                </a:lnTo>
                <a:cubicBezTo>
                  <a:pt x="93293" y="167793"/>
                  <a:pt x="83897" y="158397"/>
                  <a:pt x="83897" y="146819"/>
                </a:cubicBezTo>
                <a:cubicBezTo>
                  <a:pt x="83897" y="135241"/>
                  <a:pt x="93293" y="125845"/>
                  <a:pt x="104871" y="125845"/>
                </a:cubicBezTo>
                <a:lnTo>
                  <a:pt x="356560" y="125845"/>
                </a:lnTo>
                <a:cubicBezTo>
                  <a:pt x="368138" y="125845"/>
                  <a:pt x="377534" y="135241"/>
                  <a:pt x="377534" y="146819"/>
                </a:cubicBezTo>
                <a:cubicBezTo>
                  <a:pt x="377534" y="158397"/>
                  <a:pt x="368138" y="167793"/>
                  <a:pt x="356560" y="167793"/>
                </a:cubicBezTo>
                <a:close/>
              </a:path>
            </a:pathLst>
          </a:custGeom>
          <a:solidFill>
            <a:srgbClr val="45454E"/>
          </a:solidFill>
          <a:ln w="20955" cap="flat">
            <a:noFill/>
            <a:prstDash val="solid"/>
            <a:miter/>
          </a:ln>
        </p:spPr>
        <p:txBody>
          <a:bodyPr rtlCol="0" anchor="ctr"/>
          <a:lstStyle/>
          <a:p>
            <a:endParaRPr lang="en-US" dirty="0"/>
          </a:p>
        </p:txBody>
      </p:sp>
      <p:sp>
        <p:nvSpPr>
          <p:cNvPr id="129" name="Graphic 9">
            <a:extLst>
              <a:ext uri="{FF2B5EF4-FFF2-40B4-BE49-F238E27FC236}">
                <a16:creationId xmlns:a16="http://schemas.microsoft.com/office/drawing/2014/main" xmlns="" id="{CF6D5052-DE23-754B-97A9-0B3AA469E0C0}"/>
              </a:ext>
            </a:extLst>
          </p:cNvPr>
          <p:cNvSpPr/>
          <p:nvPr/>
        </p:nvSpPr>
        <p:spPr>
          <a:xfrm>
            <a:off x="3078642" y="3219874"/>
            <a:ext cx="484244" cy="446997"/>
          </a:xfrm>
          <a:custGeom>
            <a:avLst/>
            <a:gdLst>
              <a:gd name="connsiteX0" fmla="*/ 74499 w 484244"/>
              <a:gd name="connsiteY0" fmla="*/ 2 h 446997"/>
              <a:gd name="connsiteX1" fmla="*/ 55611 w 484244"/>
              <a:gd name="connsiteY1" fmla="*/ 18363 h 446997"/>
              <a:gd name="connsiteX2" fmla="*/ 73972 w 484244"/>
              <a:gd name="connsiteY2" fmla="*/ 37252 h 446997"/>
              <a:gd name="connsiteX3" fmla="*/ 74499 w 484244"/>
              <a:gd name="connsiteY3" fmla="*/ 37252 h 446997"/>
              <a:gd name="connsiteX4" fmla="*/ 409746 w 484244"/>
              <a:gd name="connsiteY4" fmla="*/ 37252 h 446997"/>
              <a:gd name="connsiteX5" fmla="*/ 428633 w 484244"/>
              <a:gd name="connsiteY5" fmla="*/ 18890 h 446997"/>
              <a:gd name="connsiteX6" fmla="*/ 410273 w 484244"/>
              <a:gd name="connsiteY6" fmla="*/ 2 h 446997"/>
              <a:gd name="connsiteX7" fmla="*/ 409746 w 484244"/>
              <a:gd name="connsiteY7" fmla="*/ 2 h 446997"/>
              <a:gd name="connsiteX8" fmla="*/ 74499 w 484244"/>
              <a:gd name="connsiteY8" fmla="*/ 2 h 446997"/>
              <a:gd name="connsiteX9" fmla="*/ 37250 w 484244"/>
              <a:gd name="connsiteY9" fmla="*/ 74501 h 446997"/>
              <a:gd name="connsiteX10" fmla="*/ 18361 w 484244"/>
              <a:gd name="connsiteY10" fmla="*/ 92863 h 446997"/>
              <a:gd name="connsiteX11" fmla="*/ 36723 w 484244"/>
              <a:gd name="connsiteY11" fmla="*/ 111751 h 446997"/>
              <a:gd name="connsiteX12" fmla="*/ 37250 w 484244"/>
              <a:gd name="connsiteY12" fmla="*/ 111751 h 446997"/>
              <a:gd name="connsiteX13" fmla="*/ 446995 w 484244"/>
              <a:gd name="connsiteY13" fmla="*/ 111751 h 446997"/>
              <a:gd name="connsiteX14" fmla="*/ 465883 w 484244"/>
              <a:gd name="connsiteY14" fmla="*/ 93389 h 446997"/>
              <a:gd name="connsiteX15" fmla="*/ 447522 w 484244"/>
              <a:gd name="connsiteY15" fmla="*/ 74501 h 446997"/>
              <a:gd name="connsiteX16" fmla="*/ 446995 w 484244"/>
              <a:gd name="connsiteY16" fmla="*/ 74501 h 446997"/>
              <a:gd name="connsiteX17" fmla="*/ 37250 w 484244"/>
              <a:gd name="connsiteY17" fmla="*/ 74501 h 446997"/>
              <a:gd name="connsiteX18" fmla="*/ 37250 w 484244"/>
              <a:gd name="connsiteY18" fmla="*/ 149000 h 446997"/>
              <a:gd name="connsiteX19" fmla="*/ 873 w 484244"/>
              <a:gd name="connsiteY19" fmla="*/ 178465 h 446997"/>
              <a:gd name="connsiteX20" fmla="*/ 727 w 484244"/>
              <a:gd name="connsiteY20" fmla="*/ 179048 h 446997"/>
              <a:gd name="connsiteX21" fmla="*/ 0 w 484244"/>
              <a:gd name="connsiteY21" fmla="*/ 186250 h 446997"/>
              <a:gd name="connsiteX22" fmla="*/ 0 w 484244"/>
              <a:gd name="connsiteY22" fmla="*/ 409748 h 446997"/>
              <a:gd name="connsiteX23" fmla="*/ 29465 w 484244"/>
              <a:gd name="connsiteY23" fmla="*/ 446124 h 446997"/>
              <a:gd name="connsiteX24" fmla="*/ 30047 w 484244"/>
              <a:gd name="connsiteY24" fmla="*/ 446269 h 446997"/>
              <a:gd name="connsiteX25" fmla="*/ 37250 w 484244"/>
              <a:gd name="connsiteY25" fmla="*/ 446997 h 446997"/>
              <a:gd name="connsiteX26" fmla="*/ 446995 w 484244"/>
              <a:gd name="connsiteY26" fmla="*/ 446997 h 446997"/>
              <a:gd name="connsiteX27" fmla="*/ 483371 w 484244"/>
              <a:gd name="connsiteY27" fmla="*/ 417533 h 446997"/>
              <a:gd name="connsiteX28" fmla="*/ 483517 w 484244"/>
              <a:gd name="connsiteY28" fmla="*/ 416950 h 446997"/>
              <a:gd name="connsiteX29" fmla="*/ 484245 w 484244"/>
              <a:gd name="connsiteY29" fmla="*/ 409748 h 446997"/>
              <a:gd name="connsiteX30" fmla="*/ 484245 w 484244"/>
              <a:gd name="connsiteY30" fmla="*/ 186250 h 446997"/>
              <a:gd name="connsiteX31" fmla="*/ 454780 w 484244"/>
              <a:gd name="connsiteY31" fmla="*/ 149874 h 446997"/>
              <a:gd name="connsiteX32" fmla="*/ 454197 w 484244"/>
              <a:gd name="connsiteY32" fmla="*/ 149729 h 446997"/>
              <a:gd name="connsiteX33" fmla="*/ 446995 w 484244"/>
              <a:gd name="connsiteY33" fmla="*/ 149000 h 446997"/>
              <a:gd name="connsiteX34" fmla="*/ 37250 w 484244"/>
              <a:gd name="connsiteY34" fmla="*/ 149000 h 446997"/>
              <a:gd name="connsiteX35" fmla="*/ 74499 w 484244"/>
              <a:gd name="connsiteY35" fmla="*/ 186250 h 446997"/>
              <a:gd name="connsiteX36" fmla="*/ 409746 w 484244"/>
              <a:gd name="connsiteY36" fmla="*/ 186250 h 446997"/>
              <a:gd name="connsiteX37" fmla="*/ 446995 w 484244"/>
              <a:gd name="connsiteY37" fmla="*/ 223500 h 446997"/>
              <a:gd name="connsiteX38" fmla="*/ 446995 w 484244"/>
              <a:gd name="connsiteY38" fmla="*/ 372498 h 446997"/>
              <a:gd name="connsiteX39" fmla="*/ 409746 w 484244"/>
              <a:gd name="connsiteY39" fmla="*/ 409748 h 446997"/>
              <a:gd name="connsiteX40" fmla="*/ 74499 w 484244"/>
              <a:gd name="connsiteY40" fmla="*/ 409748 h 446997"/>
              <a:gd name="connsiteX41" fmla="*/ 37250 w 484244"/>
              <a:gd name="connsiteY41" fmla="*/ 372498 h 446997"/>
              <a:gd name="connsiteX42" fmla="*/ 37250 w 484244"/>
              <a:gd name="connsiteY42" fmla="*/ 223500 h 446997"/>
              <a:gd name="connsiteX43" fmla="*/ 74499 w 484244"/>
              <a:gd name="connsiteY43" fmla="*/ 186250 h 446997"/>
              <a:gd name="connsiteX44" fmla="*/ 242122 w 484244"/>
              <a:gd name="connsiteY44" fmla="*/ 223500 h 446997"/>
              <a:gd name="connsiteX45" fmla="*/ 167623 w 484244"/>
              <a:gd name="connsiteY45" fmla="*/ 307311 h 446997"/>
              <a:gd name="connsiteX46" fmla="*/ 195816 w 484244"/>
              <a:gd name="connsiteY46" fmla="*/ 372498 h 446997"/>
              <a:gd name="connsiteX47" fmla="*/ 288429 w 484244"/>
              <a:gd name="connsiteY47" fmla="*/ 372498 h 446997"/>
              <a:gd name="connsiteX48" fmla="*/ 316622 w 484244"/>
              <a:gd name="connsiteY48" fmla="*/ 307311 h 446997"/>
              <a:gd name="connsiteX49" fmla="*/ 242122 w 484244"/>
              <a:gd name="connsiteY49" fmla="*/ 223500 h 446997"/>
              <a:gd name="connsiteX50" fmla="*/ 93124 w 484244"/>
              <a:gd name="connsiteY50" fmla="*/ 279374 h 446997"/>
              <a:gd name="connsiteX51" fmla="*/ 74499 w 484244"/>
              <a:gd name="connsiteY51" fmla="*/ 297999 h 446997"/>
              <a:gd name="connsiteX52" fmla="*/ 93124 w 484244"/>
              <a:gd name="connsiteY52" fmla="*/ 316624 h 446997"/>
              <a:gd name="connsiteX53" fmla="*/ 111749 w 484244"/>
              <a:gd name="connsiteY53" fmla="*/ 297999 h 446997"/>
              <a:gd name="connsiteX54" fmla="*/ 93124 w 484244"/>
              <a:gd name="connsiteY54" fmla="*/ 279374 h 446997"/>
              <a:gd name="connsiteX55" fmla="*/ 391121 w 484244"/>
              <a:gd name="connsiteY55" fmla="*/ 279374 h 446997"/>
              <a:gd name="connsiteX56" fmla="*/ 372496 w 484244"/>
              <a:gd name="connsiteY56" fmla="*/ 297999 h 446997"/>
              <a:gd name="connsiteX57" fmla="*/ 391121 w 484244"/>
              <a:gd name="connsiteY57" fmla="*/ 316624 h 446997"/>
              <a:gd name="connsiteX58" fmla="*/ 409746 w 484244"/>
              <a:gd name="connsiteY58" fmla="*/ 297999 h 446997"/>
              <a:gd name="connsiteX59" fmla="*/ 391121 w 484244"/>
              <a:gd name="connsiteY59" fmla="*/ 279374 h 446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484244" h="446997">
                <a:moveTo>
                  <a:pt x="74499" y="2"/>
                </a:moveTo>
                <a:cubicBezTo>
                  <a:pt x="64213" y="-144"/>
                  <a:pt x="55757" y="8077"/>
                  <a:pt x="55611" y="18363"/>
                </a:cubicBezTo>
                <a:cubicBezTo>
                  <a:pt x="55466" y="28649"/>
                  <a:pt x="63686" y="37106"/>
                  <a:pt x="73972" y="37252"/>
                </a:cubicBezTo>
                <a:cubicBezTo>
                  <a:pt x="74148" y="37254"/>
                  <a:pt x="74324" y="37254"/>
                  <a:pt x="74499" y="37252"/>
                </a:cubicBezTo>
                <a:lnTo>
                  <a:pt x="409746" y="37252"/>
                </a:lnTo>
                <a:cubicBezTo>
                  <a:pt x="420032" y="37397"/>
                  <a:pt x="428488" y="29176"/>
                  <a:pt x="428633" y="18890"/>
                </a:cubicBezTo>
                <a:cubicBezTo>
                  <a:pt x="428780" y="8604"/>
                  <a:pt x="420559" y="147"/>
                  <a:pt x="410273" y="2"/>
                </a:cubicBezTo>
                <a:cubicBezTo>
                  <a:pt x="410098" y="-1"/>
                  <a:pt x="409921" y="-1"/>
                  <a:pt x="409746" y="2"/>
                </a:cubicBezTo>
                <a:lnTo>
                  <a:pt x="74499" y="2"/>
                </a:lnTo>
                <a:close/>
                <a:moveTo>
                  <a:pt x="37250" y="74501"/>
                </a:moveTo>
                <a:cubicBezTo>
                  <a:pt x="26963" y="74356"/>
                  <a:pt x="18507" y="82576"/>
                  <a:pt x="18361" y="92863"/>
                </a:cubicBezTo>
                <a:cubicBezTo>
                  <a:pt x="18216" y="103149"/>
                  <a:pt x="26437" y="111605"/>
                  <a:pt x="36723" y="111751"/>
                </a:cubicBezTo>
                <a:cubicBezTo>
                  <a:pt x="36898" y="111753"/>
                  <a:pt x="37074" y="111753"/>
                  <a:pt x="37250" y="111751"/>
                </a:cubicBezTo>
                <a:lnTo>
                  <a:pt x="446995" y="111751"/>
                </a:lnTo>
                <a:cubicBezTo>
                  <a:pt x="457282" y="111896"/>
                  <a:pt x="465737" y="103676"/>
                  <a:pt x="465883" y="93389"/>
                </a:cubicBezTo>
                <a:cubicBezTo>
                  <a:pt x="466030" y="83103"/>
                  <a:pt x="457809" y="74647"/>
                  <a:pt x="447522" y="74501"/>
                </a:cubicBezTo>
                <a:cubicBezTo>
                  <a:pt x="447347" y="74499"/>
                  <a:pt x="447170" y="74499"/>
                  <a:pt x="446995" y="74501"/>
                </a:cubicBezTo>
                <a:lnTo>
                  <a:pt x="37250" y="74501"/>
                </a:lnTo>
                <a:close/>
                <a:moveTo>
                  <a:pt x="37250" y="149000"/>
                </a:moveTo>
                <a:cubicBezTo>
                  <a:pt x="19696" y="149025"/>
                  <a:pt x="4541" y="161300"/>
                  <a:pt x="873" y="178465"/>
                </a:cubicBezTo>
                <a:cubicBezTo>
                  <a:pt x="830" y="178662"/>
                  <a:pt x="767" y="178850"/>
                  <a:pt x="727" y="179048"/>
                </a:cubicBezTo>
                <a:cubicBezTo>
                  <a:pt x="252" y="181419"/>
                  <a:pt x="8" y="183831"/>
                  <a:pt x="0" y="186250"/>
                </a:cubicBezTo>
                <a:lnTo>
                  <a:pt x="0" y="409748"/>
                </a:lnTo>
                <a:cubicBezTo>
                  <a:pt x="24" y="427301"/>
                  <a:pt x="12299" y="442456"/>
                  <a:pt x="29465" y="446124"/>
                </a:cubicBezTo>
                <a:cubicBezTo>
                  <a:pt x="29661" y="446166"/>
                  <a:pt x="29850" y="446230"/>
                  <a:pt x="30047" y="446269"/>
                </a:cubicBezTo>
                <a:cubicBezTo>
                  <a:pt x="32419" y="446746"/>
                  <a:pt x="34831" y="446990"/>
                  <a:pt x="37250" y="446997"/>
                </a:cubicBezTo>
                <a:lnTo>
                  <a:pt x="446995" y="446997"/>
                </a:lnTo>
                <a:cubicBezTo>
                  <a:pt x="464549" y="446973"/>
                  <a:pt x="479704" y="434697"/>
                  <a:pt x="483371" y="417533"/>
                </a:cubicBezTo>
                <a:cubicBezTo>
                  <a:pt x="483414" y="417335"/>
                  <a:pt x="483477" y="417147"/>
                  <a:pt x="483517" y="416950"/>
                </a:cubicBezTo>
                <a:cubicBezTo>
                  <a:pt x="483993" y="414579"/>
                  <a:pt x="484237" y="412167"/>
                  <a:pt x="484245" y="409748"/>
                </a:cubicBezTo>
                <a:lnTo>
                  <a:pt x="484245" y="186250"/>
                </a:lnTo>
                <a:cubicBezTo>
                  <a:pt x="484221" y="168696"/>
                  <a:pt x="471945" y="153541"/>
                  <a:pt x="454780" y="149874"/>
                </a:cubicBezTo>
                <a:cubicBezTo>
                  <a:pt x="454583" y="149831"/>
                  <a:pt x="454395" y="149768"/>
                  <a:pt x="454197" y="149729"/>
                </a:cubicBezTo>
                <a:cubicBezTo>
                  <a:pt x="451826" y="149252"/>
                  <a:pt x="449415" y="149008"/>
                  <a:pt x="446995" y="149000"/>
                </a:cubicBezTo>
                <a:lnTo>
                  <a:pt x="37250" y="149000"/>
                </a:lnTo>
                <a:close/>
                <a:moveTo>
                  <a:pt x="74499" y="186250"/>
                </a:moveTo>
                <a:lnTo>
                  <a:pt x="409746" y="186250"/>
                </a:lnTo>
                <a:cubicBezTo>
                  <a:pt x="409746" y="206823"/>
                  <a:pt x="426422" y="223500"/>
                  <a:pt x="446995" y="223500"/>
                </a:cubicBezTo>
                <a:lnTo>
                  <a:pt x="446995" y="372498"/>
                </a:lnTo>
                <a:cubicBezTo>
                  <a:pt x="426422" y="372498"/>
                  <a:pt x="409746" y="389175"/>
                  <a:pt x="409746" y="409748"/>
                </a:cubicBezTo>
                <a:lnTo>
                  <a:pt x="74499" y="409748"/>
                </a:lnTo>
                <a:cubicBezTo>
                  <a:pt x="74499" y="389175"/>
                  <a:pt x="57822" y="372498"/>
                  <a:pt x="37250" y="372498"/>
                </a:cubicBezTo>
                <a:lnTo>
                  <a:pt x="37250" y="223500"/>
                </a:lnTo>
                <a:cubicBezTo>
                  <a:pt x="57822" y="223500"/>
                  <a:pt x="74499" y="206823"/>
                  <a:pt x="74499" y="186250"/>
                </a:cubicBezTo>
                <a:close/>
                <a:moveTo>
                  <a:pt x="242122" y="223500"/>
                </a:moveTo>
                <a:cubicBezTo>
                  <a:pt x="200980" y="223500"/>
                  <a:pt x="167623" y="261028"/>
                  <a:pt x="167623" y="307311"/>
                </a:cubicBezTo>
                <a:cubicBezTo>
                  <a:pt x="167623" y="333796"/>
                  <a:pt x="178755" y="357132"/>
                  <a:pt x="195816" y="372498"/>
                </a:cubicBezTo>
                <a:lnTo>
                  <a:pt x="288429" y="372498"/>
                </a:lnTo>
                <a:cubicBezTo>
                  <a:pt x="305490" y="357132"/>
                  <a:pt x="316622" y="333796"/>
                  <a:pt x="316622" y="307311"/>
                </a:cubicBezTo>
                <a:cubicBezTo>
                  <a:pt x="316622" y="261028"/>
                  <a:pt x="283265" y="223500"/>
                  <a:pt x="242122" y="223500"/>
                </a:cubicBezTo>
                <a:close/>
                <a:moveTo>
                  <a:pt x="93124" y="279374"/>
                </a:moveTo>
                <a:cubicBezTo>
                  <a:pt x="82838" y="279374"/>
                  <a:pt x="74499" y="287712"/>
                  <a:pt x="74499" y="297999"/>
                </a:cubicBezTo>
                <a:cubicBezTo>
                  <a:pt x="74499" y="308285"/>
                  <a:pt x="82838" y="316624"/>
                  <a:pt x="93124" y="316624"/>
                </a:cubicBezTo>
                <a:cubicBezTo>
                  <a:pt x="103410" y="316624"/>
                  <a:pt x="111749" y="308285"/>
                  <a:pt x="111749" y="297999"/>
                </a:cubicBezTo>
                <a:cubicBezTo>
                  <a:pt x="111749" y="287712"/>
                  <a:pt x="103410" y="279374"/>
                  <a:pt x="93124" y="279374"/>
                </a:cubicBezTo>
                <a:close/>
                <a:moveTo>
                  <a:pt x="391121" y="279374"/>
                </a:moveTo>
                <a:cubicBezTo>
                  <a:pt x="380834" y="279374"/>
                  <a:pt x="372496" y="287712"/>
                  <a:pt x="372496" y="297999"/>
                </a:cubicBezTo>
                <a:cubicBezTo>
                  <a:pt x="372496" y="308285"/>
                  <a:pt x="380834" y="316624"/>
                  <a:pt x="391121" y="316624"/>
                </a:cubicBezTo>
                <a:cubicBezTo>
                  <a:pt x="401407" y="316624"/>
                  <a:pt x="409746" y="308285"/>
                  <a:pt x="409746" y="297999"/>
                </a:cubicBezTo>
                <a:cubicBezTo>
                  <a:pt x="409746" y="287712"/>
                  <a:pt x="401407" y="279374"/>
                  <a:pt x="391121" y="279374"/>
                </a:cubicBezTo>
                <a:close/>
              </a:path>
            </a:pathLst>
          </a:custGeom>
          <a:solidFill>
            <a:srgbClr val="45454E"/>
          </a:solidFill>
          <a:ln w="18415" cap="flat">
            <a:noFill/>
            <a:prstDash val="solid"/>
            <a:miter/>
          </a:ln>
        </p:spPr>
        <p:txBody>
          <a:bodyPr rtlCol="0" anchor="ctr"/>
          <a:lstStyle/>
          <a:p>
            <a:endParaRPr lang="en-US" dirty="0"/>
          </a:p>
        </p:txBody>
      </p:sp>
      <p:sp>
        <p:nvSpPr>
          <p:cNvPr id="130" name="Graphic 11">
            <a:extLst>
              <a:ext uri="{FF2B5EF4-FFF2-40B4-BE49-F238E27FC236}">
                <a16:creationId xmlns:a16="http://schemas.microsoft.com/office/drawing/2014/main" xmlns="" id="{CAACD1B2-4075-3145-8288-B1AD61BB0734}"/>
              </a:ext>
            </a:extLst>
          </p:cNvPr>
          <p:cNvSpPr/>
          <p:nvPr/>
        </p:nvSpPr>
        <p:spPr>
          <a:xfrm>
            <a:off x="3115558" y="4232198"/>
            <a:ext cx="409745" cy="465620"/>
          </a:xfrm>
          <a:custGeom>
            <a:avLst/>
            <a:gdLst>
              <a:gd name="connsiteX0" fmla="*/ 223498 w 409745"/>
              <a:gd name="connsiteY0" fmla="*/ 0 h 465620"/>
              <a:gd name="connsiteX1" fmla="*/ 204873 w 409745"/>
              <a:gd name="connsiteY1" fmla="*/ 18625 h 465620"/>
              <a:gd name="connsiteX2" fmla="*/ 223498 w 409745"/>
              <a:gd name="connsiteY2" fmla="*/ 37250 h 465620"/>
              <a:gd name="connsiteX3" fmla="*/ 279372 w 409745"/>
              <a:gd name="connsiteY3" fmla="*/ 37250 h 465620"/>
              <a:gd name="connsiteX4" fmla="*/ 297997 w 409745"/>
              <a:gd name="connsiteY4" fmla="*/ 18625 h 465620"/>
              <a:gd name="connsiteX5" fmla="*/ 279372 w 409745"/>
              <a:gd name="connsiteY5" fmla="*/ 0 h 465620"/>
              <a:gd name="connsiteX6" fmla="*/ 223498 w 409745"/>
              <a:gd name="connsiteY6" fmla="*/ 0 h 465620"/>
              <a:gd name="connsiteX7" fmla="*/ 204873 w 409745"/>
              <a:gd name="connsiteY7" fmla="*/ 55874 h 465620"/>
              <a:gd name="connsiteX8" fmla="*/ 191705 w 409745"/>
              <a:gd name="connsiteY8" fmla="*/ 61331 h 465620"/>
              <a:gd name="connsiteX9" fmla="*/ 98581 w 409745"/>
              <a:gd name="connsiteY9" fmla="*/ 154455 h 465620"/>
              <a:gd name="connsiteX10" fmla="*/ 93124 w 409745"/>
              <a:gd name="connsiteY10" fmla="*/ 167623 h 465620"/>
              <a:gd name="connsiteX11" fmla="*/ 37250 w 409745"/>
              <a:gd name="connsiteY11" fmla="*/ 167623 h 465620"/>
              <a:gd name="connsiteX12" fmla="*/ 0 w 409745"/>
              <a:gd name="connsiteY12" fmla="*/ 204873 h 465620"/>
              <a:gd name="connsiteX13" fmla="*/ 0 w 409745"/>
              <a:gd name="connsiteY13" fmla="*/ 428370 h 465620"/>
              <a:gd name="connsiteX14" fmla="*/ 37250 w 409745"/>
              <a:gd name="connsiteY14" fmla="*/ 465620 h 465620"/>
              <a:gd name="connsiteX15" fmla="*/ 148998 w 409745"/>
              <a:gd name="connsiteY15" fmla="*/ 465620 h 465620"/>
              <a:gd name="connsiteX16" fmla="*/ 148998 w 409745"/>
              <a:gd name="connsiteY16" fmla="*/ 391121 h 465620"/>
              <a:gd name="connsiteX17" fmla="*/ 204873 w 409745"/>
              <a:gd name="connsiteY17" fmla="*/ 335246 h 465620"/>
              <a:gd name="connsiteX18" fmla="*/ 260747 w 409745"/>
              <a:gd name="connsiteY18" fmla="*/ 391121 h 465620"/>
              <a:gd name="connsiteX19" fmla="*/ 260747 w 409745"/>
              <a:gd name="connsiteY19" fmla="*/ 465620 h 465620"/>
              <a:gd name="connsiteX20" fmla="*/ 372496 w 409745"/>
              <a:gd name="connsiteY20" fmla="*/ 465620 h 465620"/>
              <a:gd name="connsiteX21" fmla="*/ 409746 w 409745"/>
              <a:gd name="connsiteY21" fmla="*/ 428370 h 465620"/>
              <a:gd name="connsiteX22" fmla="*/ 409746 w 409745"/>
              <a:gd name="connsiteY22" fmla="*/ 204873 h 465620"/>
              <a:gd name="connsiteX23" fmla="*/ 372496 w 409745"/>
              <a:gd name="connsiteY23" fmla="*/ 167623 h 465620"/>
              <a:gd name="connsiteX24" fmla="*/ 316622 w 409745"/>
              <a:gd name="connsiteY24" fmla="*/ 167623 h 465620"/>
              <a:gd name="connsiteX25" fmla="*/ 311165 w 409745"/>
              <a:gd name="connsiteY25" fmla="*/ 154455 h 465620"/>
              <a:gd name="connsiteX26" fmla="*/ 218041 w 409745"/>
              <a:gd name="connsiteY26" fmla="*/ 61331 h 465620"/>
              <a:gd name="connsiteX27" fmla="*/ 204873 w 409745"/>
              <a:gd name="connsiteY27" fmla="*/ 55874 h 465620"/>
              <a:gd name="connsiteX28" fmla="*/ 204873 w 409745"/>
              <a:gd name="connsiteY28" fmla="*/ 148998 h 465620"/>
              <a:gd name="connsiteX29" fmla="*/ 260747 w 409745"/>
              <a:gd name="connsiteY29" fmla="*/ 204873 h 465620"/>
              <a:gd name="connsiteX30" fmla="*/ 204873 w 409745"/>
              <a:gd name="connsiteY30" fmla="*/ 260747 h 465620"/>
              <a:gd name="connsiteX31" fmla="*/ 148998 w 409745"/>
              <a:gd name="connsiteY31" fmla="*/ 204873 h 465620"/>
              <a:gd name="connsiteX32" fmla="*/ 204873 w 409745"/>
              <a:gd name="connsiteY32" fmla="*/ 148998 h 465620"/>
              <a:gd name="connsiteX33" fmla="*/ 55874 w 409745"/>
              <a:gd name="connsiteY33" fmla="*/ 223498 h 465620"/>
              <a:gd name="connsiteX34" fmla="*/ 93124 w 409745"/>
              <a:gd name="connsiteY34" fmla="*/ 223498 h 465620"/>
              <a:gd name="connsiteX35" fmla="*/ 93124 w 409745"/>
              <a:gd name="connsiteY35" fmla="*/ 260747 h 465620"/>
              <a:gd name="connsiteX36" fmla="*/ 55874 w 409745"/>
              <a:gd name="connsiteY36" fmla="*/ 260747 h 465620"/>
              <a:gd name="connsiteX37" fmla="*/ 55874 w 409745"/>
              <a:gd name="connsiteY37" fmla="*/ 223498 h 465620"/>
              <a:gd name="connsiteX38" fmla="*/ 316622 w 409745"/>
              <a:gd name="connsiteY38" fmla="*/ 223498 h 465620"/>
              <a:gd name="connsiteX39" fmla="*/ 353871 w 409745"/>
              <a:gd name="connsiteY39" fmla="*/ 223498 h 465620"/>
              <a:gd name="connsiteX40" fmla="*/ 353871 w 409745"/>
              <a:gd name="connsiteY40" fmla="*/ 260747 h 465620"/>
              <a:gd name="connsiteX41" fmla="*/ 316622 w 409745"/>
              <a:gd name="connsiteY41" fmla="*/ 260747 h 465620"/>
              <a:gd name="connsiteX42" fmla="*/ 316622 w 409745"/>
              <a:gd name="connsiteY42" fmla="*/ 223498 h 465620"/>
              <a:gd name="connsiteX43" fmla="*/ 55874 w 409745"/>
              <a:gd name="connsiteY43" fmla="*/ 297997 h 465620"/>
              <a:gd name="connsiteX44" fmla="*/ 93124 w 409745"/>
              <a:gd name="connsiteY44" fmla="*/ 297997 h 465620"/>
              <a:gd name="connsiteX45" fmla="*/ 93124 w 409745"/>
              <a:gd name="connsiteY45" fmla="*/ 335246 h 465620"/>
              <a:gd name="connsiteX46" fmla="*/ 55874 w 409745"/>
              <a:gd name="connsiteY46" fmla="*/ 335246 h 465620"/>
              <a:gd name="connsiteX47" fmla="*/ 55874 w 409745"/>
              <a:gd name="connsiteY47" fmla="*/ 297997 h 465620"/>
              <a:gd name="connsiteX48" fmla="*/ 316622 w 409745"/>
              <a:gd name="connsiteY48" fmla="*/ 297997 h 465620"/>
              <a:gd name="connsiteX49" fmla="*/ 353871 w 409745"/>
              <a:gd name="connsiteY49" fmla="*/ 297997 h 465620"/>
              <a:gd name="connsiteX50" fmla="*/ 353871 w 409745"/>
              <a:gd name="connsiteY50" fmla="*/ 335246 h 465620"/>
              <a:gd name="connsiteX51" fmla="*/ 316622 w 409745"/>
              <a:gd name="connsiteY51" fmla="*/ 335246 h 465620"/>
              <a:gd name="connsiteX52" fmla="*/ 316622 w 409745"/>
              <a:gd name="connsiteY52" fmla="*/ 297997 h 465620"/>
              <a:gd name="connsiteX53" fmla="*/ 55874 w 409745"/>
              <a:gd name="connsiteY53" fmla="*/ 372496 h 465620"/>
              <a:gd name="connsiteX54" fmla="*/ 93124 w 409745"/>
              <a:gd name="connsiteY54" fmla="*/ 372496 h 465620"/>
              <a:gd name="connsiteX55" fmla="*/ 93124 w 409745"/>
              <a:gd name="connsiteY55" fmla="*/ 409746 h 465620"/>
              <a:gd name="connsiteX56" fmla="*/ 55874 w 409745"/>
              <a:gd name="connsiteY56" fmla="*/ 409746 h 465620"/>
              <a:gd name="connsiteX57" fmla="*/ 55874 w 409745"/>
              <a:gd name="connsiteY57" fmla="*/ 372496 h 465620"/>
              <a:gd name="connsiteX58" fmla="*/ 316622 w 409745"/>
              <a:gd name="connsiteY58" fmla="*/ 372496 h 465620"/>
              <a:gd name="connsiteX59" fmla="*/ 353871 w 409745"/>
              <a:gd name="connsiteY59" fmla="*/ 372496 h 465620"/>
              <a:gd name="connsiteX60" fmla="*/ 353871 w 409745"/>
              <a:gd name="connsiteY60" fmla="*/ 409746 h 465620"/>
              <a:gd name="connsiteX61" fmla="*/ 316622 w 409745"/>
              <a:gd name="connsiteY61" fmla="*/ 409746 h 465620"/>
              <a:gd name="connsiteX62" fmla="*/ 316622 w 409745"/>
              <a:gd name="connsiteY62" fmla="*/ 372496 h 465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409745" h="465620">
                <a:moveTo>
                  <a:pt x="223498" y="0"/>
                </a:moveTo>
                <a:cubicBezTo>
                  <a:pt x="213217" y="0"/>
                  <a:pt x="204873" y="8344"/>
                  <a:pt x="204873" y="18625"/>
                </a:cubicBezTo>
                <a:cubicBezTo>
                  <a:pt x="204873" y="28906"/>
                  <a:pt x="213217" y="37250"/>
                  <a:pt x="223498" y="37250"/>
                </a:cubicBezTo>
                <a:lnTo>
                  <a:pt x="279372" y="37250"/>
                </a:lnTo>
                <a:cubicBezTo>
                  <a:pt x="289653" y="37250"/>
                  <a:pt x="297997" y="28906"/>
                  <a:pt x="297997" y="18625"/>
                </a:cubicBezTo>
                <a:cubicBezTo>
                  <a:pt x="297997" y="8344"/>
                  <a:pt x="289653" y="0"/>
                  <a:pt x="279372" y="0"/>
                </a:cubicBezTo>
                <a:lnTo>
                  <a:pt x="223498" y="0"/>
                </a:lnTo>
                <a:close/>
                <a:moveTo>
                  <a:pt x="204873" y="55874"/>
                </a:moveTo>
                <a:cubicBezTo>
                  <a:pt x="200110" y="55874"/>
                  <a:pt x="195346" y="57690"/>
                  <a:pt x="191705" y="61331"/>
                </a:cubicBezTo>
                <a:lnTo>
                  <a:pt x="98581" y="154455"/>
                </a:lnTo>
                <a:cubicBezTo>
                  <a:pt x="95079" y="157938"/>
                  <a:pt x="93124" y="162688"/>
                  <a:pt x="93124" y="167623"/>
                </a:cubicBezTo>
                <a:lnTo>
                  <a:pt x="37250" y="167623"/>
                </a:lnTo>
                <a:cubicBezTo>
                  <a:pt x="16669" y="167623"/>
                  <a:pt x="0" y="184292"/>
                  <a:pt x="0" y="204873"/>
                </a:cubicBezTo>
                <a:lnTo>
                  <a:pt x="0" y="428370"/>
                </a:lnTo>
                <a:cubicBezTo>
                  <a:pt x="0" y="448951"/>
                  <a:pt x="16669" y="465620"/>
                  <a:pt x="37250" y="465620"/>
                </a:cubicBezTo>
                <a:lnTo>
                  <a:pt x="148998" y="465620"/>
                </a:lnTo>
                <a:lnTo>
                  <a:pt x="148998" y="391121"/>
                </a:lnTo>
                <a:cubicBezTo>
                  <a:pt x="148998" y="360260"/>
                  <a:pt x="174012" y="335246"/>
                  <a:pt x="204873" y="335246"/>
                </a:cubicBezTo>
                <a:cubicBezTo>
                  <a:pt x="235734" y="335246"/>
                  <a:pt x="260747" y="360260"/>
                  <a:pt x="260747" y="391121"/>
                </a:cubicBezTo>
                <a:lnTo>
                  <a:pt x="260747" y="465620"/>
                </a:lnTo>
                <a:lnTo>
                  <a:pt x="372496" y="465620"/>
                </a:lnTo>
                <a:cubicBezTo>
                  <a:pt x="393076" y="465620"/>
                  <a:pt x="409746" y="448951"/>
                  <a:pt x="409746" y="428370"/>
                </a:cubicBezTo>
                <a:lnTo>
                  <a:pt x="409746" y="204873"/>
                </a:lnTo>
                <a:cubicBezTo>
                  <a:pt x="409746" y="184292"/>
                  <a:pt x="393076" y="167623"/>
                  <a:pt x="372496" y="167623"/>
                </a:cubicBezTo>
                <a:lnTo>
                  <a:pt x="316622" y="167623"/>
                </a:lnTo>
                <a:cubicBezTo>
                  <a:pt x="316622" y="162688"/>
                  <a:pt x="314666" y="157938"/>
                  <a:pt x="311165" y="154455"/>
                </a:cubicBezTo>
                <a:lnTo>
                  <a:pt x="218041" y="61331"/>
                </a:lnTo>
                <a:cubicBezTo>
                  <a:pt x="214399" y="57690"/>
                  <a:pt x="209635" y="55874"/>
                  <a:pt x="204873" y="55874"/>
                </a:cubicBezTo>
                <a:close/>
                <a:moveTo>
                  <a:pt x="204873" y="148998"/>
                </a:moveTo>
                <a:cubicBezTo>
                  <a:pt x="235734" y="148998"/>
                  <a:pt x="260747" y="174012"/>
                  <a:pt x="260747" y="204873"/>
                </a:cubicBezTo>
                <a:cubicBezTo>
                  <a:pt x="260747" y="235734"/>
                  <a:pt x="235734" y="260747"/>
                  <a:pt x="204873" y="260747"/>
                </a:cubicBezTo>
                <a:cubicBezTo>
                  <a:pt x="174012" y="260747"/>
                  <a:pt x="148998" y="235734"/>
                  <a:pt x="148998" y="204873"/>
                </a:cubicBezTo>
                <a:cubicBezTo>
                  <a:pt x="148998" y="174012"/>
                  <a:pt x="174012" y="148998"/>
                  <a:pt x="204873" y="148998"/>
                </a:cubicBezTo>
                <a:close/>
                <a:moveTo>
                  <a:pt x="55874" y="223498"/>
                </a:moveTo>
                <a:lnTo>
                  <a:pt x="93124" y="223498"/>
                </a:lnTo>
                <a:lnTo>
                  <a:pt x="93124" y="260747"/>
                </a:lnTo>
                <a:lnTo>
                  <a:pt x="55874" y="260747"/>
                </a:lnTo>
                <a:lnTo>
                  <a:pt x="55874" y="223498"/>
                </a:lnTo>
                <a:close/>
                <a:moveTo>
                  <a:pt x="316622" y="223498"/>
                </a:moveTo>
                <a:lnTo>
                  <a:pt x="353871" y="223498"/>
                </a:lnTo>
                <a:lnTo>
                  <a:pt x="353871" y="260747"/>
                </a:lnTo>
                <a:lnTo>
                  <a:pt x="316622" y="260747"/>
                </a:lnTo>
                <a:lnTo>
                  <a:pt x="316622" y="223498"/>
                </a:lnTo>
                <a:close/>
                <a:moveTo>
                  <a:pt x="55874" y="297997"/>
                </a:moveTo>
                <a:lnTo>
                  <a:pt x="93124" y="297997"/>
                </a:lnTo>
                <a:lnTo>
                  <a:pt x="93124" y="335246"/>
                </a:lnTo>
                <a:lnTo>
                  <a:pt x="55874" y="335246"/>
                </a:lnTo>
                <a:lnTo>
                  <a:pt x="55874" y="297997"/>
                </a:lnTo>
                <a:close/>
                <a:moveTo>
                  <a:pt x="316622" y="297997"/>
                </a:moveTo>
                <a:lnTo>
                  <a:pt x="353871" y="297997"/>
                </a:lnTo>
                <a:lnTo>
                  <a:pt x="353871" y="335246"/>
                </a:lnTo>
                <a:lnTo>
                  <a:pt x="316622" y="335246"/>
                </a:lnTo>
                <a:lnTo>
                  <a:pt x="316622" y="297997"/>
                </a:lnTo>
                <a:close/>
                <a:moveTo>
                  <a:pt x="55874" y="372496"/>
                </a:moveTo>
                <a:lnTo>
                  <a:pt x="93124" y="372496"/>
                </a:lnTo>
                <a:lnTo>
                  <a:pt x="93124" y="409746"/>
                </a:lnTo>
                <a:lnTo>
                  <a:pt x="55874" y="409746"/>
                </a:lnTo>
                <a:lnTo>
                  <a:pt x="55874" y="372496"/>
                </a:lnTo>
                <a:close/>
                <a:moveTo>
                  <a:pt x="316622" y="372496"/>
                </a:moveTo>
                <a:lnTo>
                  <a:pt x="353871" y="372496"/>
                </a:lnTo>
                <a:lnTo>
                  <a:pt x="353871" y="409746"/>
                </a:lnTo>
                <a:lnTo>
                  <a:pt x="316622" y="409746"/>
                </a:lnTo>
                <a:lnTo>
                  <a:pt x="316622" y="372496"/>
                </a:lnTo>
                <a:close/>
              </a:path>
            </a:pathLst>
          </a:custGeom>
          <a:solidFill>
            <a:srgbClr val="45454E"/>
          </a:solidFill>
          <a:ln w="18415" cap="flat">
            <a:noFill/>
            <a:prstDash val="solid"/>
            <a:miter/>
          </a:ln>
        </p:spPr>
        <p:txBody>
          <a:bodyPr rtlCol="0" anchor="ctr"/>
          <a:lstStyle/>
          <a:p>
            <a:endParaRPr lang="en-US" dirty="0"/>
          </a:p>
        </p:txBody>
      </p:sp>
      <p:sp>
        <p:nvSpPr>
          <p:cNvPr id="131" name="Graphic 14">
            <a:extLst>
              <a:ext uri="{FF2B5EF4-FFF2-40B4-BE49-F238E27FC236}">
                <a16:creationId xmlns:a16="http://schemas.microsoft.com/office/drawing/2014/main" xmlns="" id="{A3FC25F9-DA16-FD46-98B8-403317562689}"/>
              </a:ext>
            </a:extLst>
          </p:cNvPr>
          <p:cNvSpPr/>
          <p:nvPr/>
        </p:nvSpPr>
        <p:spPr>
          <a:xfrm>
            <a:off x="3104878" y="5391028"/>
            <a:ext cx="446102" cy="446102"/>
          </a:xfrm>
          <a:custGeom>
            <a:avLst/>
            <a:gdLst>
              <a:gd name="connsiteX0" fmla="*/ 223051 w 446102"/>
              <a:gd name="connsiteY0" fmla="*/ 0 h 446102"/>
              <a:gd name="connsiteX1" fmla="*/ 0 w 446102"/>
              <a:gd name="connsiteY1" fmla="*/ 223051 h 446102"/>
              <a:gd name="connsiteX2" fmla="*/ 223051 w 446102"/>
              <a:gd name="connsiteY2" fmla="*/ 446102 h 446102"/>
              <a:gd name="connsiteX3" fmla="*/ 446102 w 446102"/>
              <a:gd name="connsiteY3" fmla="*/ 223051 h 446102"/>
              <a:gd name="connsiteX4" fmla="*/ 223051 w 446102"/>
              <a:gd name="connsiteY4" fmla="*/ 0 h 446102"/>
              <a:gd name="connsiteX5" fmla="*/ 204464 w 446102"/>
              <a:gd name="connsiteY5" fmla="*/ 297402 h 446102"/>
              <a:gd name="connsiteX6" fmla="*/ 185876 w 446102"/>
              <a:gd name="connsiteY6" fmla="*/ 315989 h 446102"/>
              <a:gd name="connsiteX7" fmla="*/ 167288 w 446102"/>
              <a:gd name="connsiteY7" fmla="*/ 297402 h 446102"/>
              <a:gd name="connsiteX8" fmla="*/ 167288 w 446102"/>
              <a:gd name="connsiteY8" fmla="*/ 148701 h 446102"/>
              <a:gd name="connsiteX9" fmla="*/ 185876 w 446102"/>
              <a:gd name="connsiteY9" fmla="*/ 130113 h 446102"/>
              <a:gd name="connsiteX10" fmla="*/ 204464 w 446102"/>
              <a:gd name="connsiteY10" fmla="*/ 148701 h 446102"/>
              <a:gd name="connsiteX11" fmla="*/ 204464 w 446102"/>
              <a:gd name="connsiteY11" fmla="*/ 297402 h 446102"/>
              <a:gd name="connsiteX12" fmla="*/ 278814 w 446102"/>
              <a:gd name="connsiteY12" fmla="*/ 297402 h 446102"/>
              <a:gd name="connsiteX13" fmla="*/ 260226 w 446102"/>
              <a:gd name="connsiteY13" fmla="*/ 315989 h 446102"/>
              <a:gd name="connsiteX14" fmla="*/ 241639 w 446102"/>
              <a:gd name="connsiteY14" fmla="*/ 297402 h 446102"/>
              <a:gd name="connsiteX15" fmla="*/ 241639 w 446102"/>
              <a:gd name="connsiteY15" fmla="*/ 148701 h 446102"/>
              <a:gd name="connsiteX16" fmla="*/ 260226 w 446102"/>
              <a:gd name="connsiteY16" fmla="*/ 130113 h 446102"/>
              <a:gd name="connsiteX17" fmla="*/ 278814 w 446102"/>
              <a:gd name="connsiteY17" fmla="*/ 148701 h 446102"/>
              <a:gd name="connsiteX18" fmla="*/ 278814 w 446102"/>
              <a:gd name="connsiteY18" fmla="*/ 297402 h 446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46102" h="446102">
                <a:moveTo>
                  <a:pt x="223051" y="0"/>
                </a:moveTo>
                <a:cubicBezTo>
                  <a:pt x="99871" y="0"/>
                  <a:pt x="0" y="99871"/>
                  <a:pt x="0" y="223051"/>
                </a:cubicBezTo>
                <a:cubicBezTo>
                  <a:pt x="0" y="346231"/>
                  <a:pt x="99871" y="446102"/>
                  <a:pt x="223051" y="446102"/>
                </a:cubicBezTo>
                <a:cubicBezTo>
                  <a:pt x="346231" y="446102"/>
                  <a:pt x="446102" y="346231"/>
                  <a:pt x="446102" y="223051"/>
                </a:cubicBezTo>
                <a:cubicBezTo>
                  <a:pt x="446102" y="99871"/>
                  <a:pt x="346231" y="0"/>
                  <a:pt x="223051" y="0"/>
                </a:cubicBezTo>
                <a:close/>
                <a:moveTo>
                  <a:pt x="204464" y="297402"/>
                </a:moveTo>
                <a:cubicBezTo>
                  <a:pt x="204464" y="307662"/>
                  <a:pt x="196136" y="315989"/>
                  <a:pt x="185876" y="315989"/>
                </a:cubicBezTo>
                <a:cubicBezTo>
                  <a:pt x="175616" y="315989"/>
                  <a:pt x="167288" y="307662"/>
                  <a:pt x="167288" y="297402"/>
                </a:cubicBezTo>
                <a:lnTo>
                  <a:pt x="167288" y="148701"/>
                </a:lnTo>
                <a:cubicBezTo>
                  <a:pt x="167288" y="138440"/>
                  <a:pt x="175616" y="130113"/>
                  <a:pt x="185876" y="130113"/>
                </a:cubicBezTo>
                <a:cubicBezTo>
                  <a:pt x="196136" y="130113"/>
                  <a:pt x="204464" y="138440"/>
                  <a:pt x="204464" y="148701"/>
                </a:cubicBezTo>
                <a:lnTo>
                  <a:pt x="204464" y="297402"/>
                </a:lnTo>
                <a:close/>
                <a:moveTo>
                  <a:pt x="278814" y="297402"/>
                </a:moveTo>
                <a:cubicBezTo>
                  <a:pt x="278814" y="307662"/>
                  <a:pt x="270487" y="315989"/>
                  <a:pt x="260226" y="315989"/>
                </a:cubicBezTo>
                <a:cubicBezTo>
                  <a:pt x="249966" y="315989"/>
                  <a:pt x="241639" y="307662"/>
                  <a:pt x="241639" y="297402"/>
                </a:cubicBezTo>
                <a:lnTo>
                  <a:pt x="241639" y="148701"/>
                </a:lnTo>
                <a:cubicBezTo>
                  <a:pt x="241639" y="138440"/>
                  <a:pt x="249966" y="130113"/>
                  <a:pt x="260226" y="130113"/>
                </a:cubicBezTo>
                <a:cubicBezTo>
                  <a:pt x="270487" y="130113"/>
                  <a:pt x="278814" y="138440"/>
                  <a:pt x="278814" y="148701"/>
                </a:cubicBezTo>
                <a:lnTo>
                  <a:pt x="278814" y="297402"/>
                </a:lnTo>
                <a:close/>
              </a:path>
            </a:pathLst>
          </a:custGeom>
          <a:solidFill>
            <a:srgbClr val="45454E"/>
          </a:solidFill>
          <a:ln w="18415" cap="flat">
            <a:noFill/>
            <a:prstDash val="solid"/>
            <a:miter/>
          </a:ln>
        </p:spPr>
        <p:txBody>
          <a:bodyPr rtlCol="0" anchor="ctr"/>
          <a:lstStyle/>
          <a:p>
            <a:endParaRPr lang="en-US" dirty="0"/>
          </a:p>
        </p:txBody>
      </p:sp>
      <p:sp>
        <p:nvSpPr>
          <p:cNvPr id="132" name="Graphic 113">
            <a:extLst>
              <a:ext uri="{FF2B5EF4-FFF2-40B4-BE49-F238E27FC236}">
                <a16:creationId xmlns:a16="http://schemas.microsoft.com/office/drawing/2014/main" xmlns="" id="{18AFF5A5-1A06-1C46-8874-CD038A3B115E}"/>
              </a:ext>
            </a:extLst>
          </p:cNvPr>
          <p:cNvSpPr/>
          <p:nvPr/>
        </p:nvSpPr>
        <p:spPr>
          <a:xfrm>
            <a:off x="6071504" y="1022108"/>
            <a:ext cx="456419" cy="351092"/>
          </a:xfrm>
          <a:custGeom>
            <a:avLst/>
            <a:gdLst>
              <a:gd name="connsiteX0" fmla="*/ 35109 w 456419"/>
              <a:gd name="connsiteY0" fmla="*/ 0 h 351092"/>
              <a:gd name="connsiteX1" fmla="*/ 0 w 456419"/>
              <a:gd name="connsiteY1" fmla="*/ 35109 h 351092"/>
              <a:gd name="connsiteX2" fmla="*/ 0 w 456419"/>
              <a:gd name="connsiteY2" fmla="*/ 52664 h 351092"/>
              <a:gd name="connsiteX3" fmla="*/ 0 w 456419"/>
              <a:gd name="connsiteY3" fmla="*/ 351092 h 351092"/>
              <a:gd name="connsiteX4" fmla="*/ 456420 w 456419"/>
              <a:gd name="connsiteY4" fmla="*/ 351092 h 351092"/>
              <a:gd name="connsiteX5" fmla="*/ 456420 w 456419"/>
              <a:gd name="connsiteY5" fmla="*/ 52664 h 351092"/>
              <a:gd name="connsiteX6" fmla="*/ 456420 w 456419"/>
              <a:gd name="connsiteY6" fmla="*/ 35109 h 351092"/>
              <a:gd name="connsiteX7" fmla="*/ 421310 w 456419"/>
              <a:gd name="connsiteY7" fmla="*/ 0 h 351092"/>
              <a:gd name="connsiteX8" fmla="*/ 35109 w 456419"/>
              <a:gd name="connsiteY8" fmla="*/ 0 h 351092"/>
              <a:gd name="connsiteX9" fmla="*/ 52664 w 456419"/>
              <a:gd name="connsiteY9" fmla="*/ 52664 h 351092"/>
              <a:gd name="connsiteX10" fmla="*/ 70218 w 456419"/>
              <a:gd name="connsiteY10" fmla="*/ 70218 h 351092"/>
              <a:gd name="connsiteX11" fmla="*/ 87773 w 456419"/>
              <a:gd name="connsiteY11" fmla="*/ 52664 h 351092"/>
              <a:gd name="connsiteX12" fmla="*/ 105328 w 456419"/>
              <a:gd name="connsiteY12" fmla="*/ 70218 h 351092"/>
              <a:gd name="connsiteX13" fmla="*/ 122882 w 456419"/>
              <a:gd name="connsiteY13" fmla="*/ 52664 h 351092"/>
              <a:gd name="connsiteX14" fmla="*/ 140437 w 456419"/>
              <a:gd name="connsiteY14" fmla="*/ 70218 h 351092"/>
              <a:gd name="connsiteX15" fmla="*/ 157991 w 456419"/>
              <a:gd name="connsiteY15" fmla="*/ 52664 h 351092"/>
              <a:gd name="connsiteX16" fmla="*/ 175546 w 456419"/>
              <a:gd name="connsiteY16" fmla="*/ 70218 h 351092"/>
              <a:gd name="connsiteX17" fmla="*/ 193101 w 456419"/>
              <a:gd name="connsiteY17" fmla="*/ 52664 h 351092"/>
              <a:gd name="connsiteX18" fmla="*/ 210655 w 456419"/>
              <a:gd name="connsiteY18" fmla="*/ 70218 h 351092"/>
              <a:gd name="connsiteX19" fmla="*/ 228210 w 456419"/>
              <a:gd name="connsiteY19" fmla="*/ 52664 h 351092"/>
              <a:gd name="connsiteX20" fmla="*/ 245764 w 456419"/>
              <a:gd name="connsiteY20" fmla="*/ 70218 h 351092"/>
              <a:gd name="connsiteX21" fmla="*/ 263319 w 456419"/>
              <a:gd name="connsiteY21" fmla="*/ 52664 h 351092"/>
              <a:gd name="connsiteX22" fmla="*/ 280874 w 456419"/>
              <a:gd name="connsiteY22" fmla="*/ 70218 h 351092"/>
              <a:gd name="connsiteX23" fmla="*/ 298428 w 456419"/>
              <a:gd name="connsiteY23" fmla="*/ 52664 h 351092"/>
              <a:gd name="connsiteX24" fmla="*/ 315983 w 456419"/>
              <a:gd name="connsiteY24" fmla="*/ 70218 h 351092"/>
              <a:gd name="connsiteX25" fmla="*/ 333537 w 456419"/>
              <a:gd name="connsiteY25" fmla="*/ 52664 h 351092"/>
              <a:gd name="connsiteX26" fmla="*/ 351092 w 456419"/>
              <a:gd name="connsiteY26" fmla="*/ 70218 h 351092"/>
              <a:gd name="connsiteX27" fmla="*/ 368647 w 456419"/>
              <a:gd name="connsiteY27" fmla="*/ 52664 h 351092"/>
              <a:gd name="connsiteX28" fmla="*/ 386201 w 456419"/>
              <a:gd name="connsiteY28" fmla="*/ 70218 h 351092"/>
              <a:gd name="connsiteX29" fmla="*/ 403756 w 456419"/>
              <a:gd name="connsiteY29" fmla="*/ 52664 h 351092"/>
              <a:gd name="connsiteX30" fmla="*/ 421310 w 456419"/>
              <a:gd name="connsiteY30" fmla="*/ 70218 h 351092"/>
              <a:gd name="connsiteX31" fmla="*/ 421310 w 456419"/>
              <a:gd name="connsiteY31" fmla="*/ 315983 h 351092"/>
              <a:gd name="connsiteX32" fmla="*/ 35109 w 456419"/>
              <a:gd name="connsiteY32" fmla="*/ 315983 h 351092"/>
              <a:gd name="connsiteX33" fmla="*/ 35109 w 456419"/>
              <a:gd name="connsiteY33" fmla="*/ 70218 h 351092"/>
              <a:gd name="connsiteX34" fmla="*/ 52664 w 456419"/>
              <a:gd name="connsiteY34" fmla="*/ 52664 h 351092"/>
              <a:gd name="connsiteX35" fmla="*/ 317594 w 456419"/>
              <a:gd name="connsiteY35" fmla="*/ 105328 h 351092"/>
              <a:gd name="connsiteX36" fmla="*/ 317594 w 456419"/>
              <a:gd name="connsiteY36" fmla="*/ 123156 h 351092"/>
              <a:gd name="connsiteX37" fmla="*/ 281628 w 456419"/>
              <a:gd name="connsiteY37" fmla="*/ 163992 h 351092"/>
              <a:gd name="connsiteX38" fmla="*/ 318725 w 456419"/>
              <a:gd name="connsiteY38" fmla="*/ 202975 h 351092"/>
              <a:gd name="connsiteX39" fmla="*/ 336520 w 456419"/>
              <a:gd name="connsiteY39" fmla="*/ 206781 h 351092"/>
              <a:gd name="connsiteX40" fmla="*/ 360110 w 456419"/>
              <a:gd name="connsiteY40" fmla="*/ 224095 h 351092"/>
              <a:gd name="connsiteX41" fmla="*/ 334738 w 456419"/>
              <a:gd name="connsiteY41" fmla="*/ 241616 h 351092"/>
              <a:gd name="connsiteX42" fmla="*/ 306143 w 456419"/>
              <a:gd name="connsiteY42" fmla="*/ 223444 h 351092"/>
              <a:gd name="connsiteX43" fmla="*/ 278474 w 456419"/>
              <a:gd name="connsiteY43" fmla="*/ 223444 h 351092"/>
              <a:gd name="connsiteX44" fmla="*/ 317594 w 456419"/>
              <a:gd name="connsiteY44" fmla="*/ 263354 h 351092"/>
              <a:gd name="connsiteX45" fmla="*/ 317594 w 456419"/>
              <a:gd name="connsiteY45" fmla="*/ 280874 h 351092"/>
              <a:gd name="connsiteX46" fmla="*/ 349480 w 456419"/>
              <a:gd name="connsiteY46" fmla="*/ 280874 h 351092"/>
              <a:gd name="connsiteX47" fmla="*/ 349480 w 456419"/>
              <a:gd name="connsiteY47" fmla="*/ 263284 h 351092"/>
              <a:gd name="connsiteX48" fmla="*/ 388568 w 456419"/>
              <a:gd name="connsiteY48" fmla="*/ 220530 h 351092"/>
              <a:gd name="connsiteX49" fmla="*/ 349275 w 456419"/>
              <a:gd name="connsiteY49" fmla="*/ 181718 h 351092"/>
              <a:gd name="connsiteX50" fmla="*/ 332818 w 456419"/>
              <a:gd name="connsiteY50" fmla="*/ 178186 h 351092"/>
              <a:gd name="connsiteX51" fmla="*/ 310292 w 456419"/>
              <a:gd name="connsiteY51" fmla="*/ 161523 h 351092"/>
              <a:gd name="connsiteX52" fmla="*/ 334052 w 456419"/>
              <a:gd name="connsiteY52" fmla="*/ 144483 h 351092"/>
              <a:gd name="connsiteX53" fmla="*/ 359251 w 456419"/>
              <a:gd name="connsiteY53" fmla="*/ 162484 h 351092"/>
              <a:gd name="connsiteX54" fmla="*/ 386133 w 456419"/>
              <a:gd name="connsiteY54" fmla="*/ 162484 h 351092"/>
              <a:gd name="connsiteX55" fmla="*/ 349480 w 456419"/>
              <a:gd name="connsiteY55" fmla="*/ 123156 h 351092"/>
              <a:gd name="connsiteX56" fmla="*/ 349480 w 456419"/>
              <a:gd name="connsiteY56" fmla="*/ 105328 h 351092"/>
              <a:gd name="connsiteX57" fmla="*/ 317594 w 456419"/>
              <a:gd name="connsiteY57" fmla="*/ 105328 h 351092"/>
              <a:gd name="connsiteX58" fmla="*/ 87773 w 456419"/>
              <a:gd name="connsiteY58" fmla="*/ 140437 h 351092"/>
              <a:gd name="connsiteX59" fmla="*/ 69970 w 456419"/>
              <a:gd name="connsiteY59" fmla="*/ 157744 h 351092"/>
              <a:gd name="connsiteX60" fmla="*/ 87276 w 456419"/>
              <a:gd name="connsiteY60" fmla="*/ 175546 h 351092"/>
              <a:gd name="connsiteX61" fmla="*/ 87773 w 456419"/>
              <a:gd name="connsiteY61" fmla="*/ 175546 h 351092"/>
              <a:gd name="connsiteX62" fmla="*/ 210655 w 456419"/>
              <a:gd name="connsiteY62" fmla="*/ 175546 h 351092"/>
              <a:gd name="connsiteX63" fmla="*/ 228457 w 456419"/>
              <a:gd name="connsiteY63" fmla="*/ 158239 h 351092"/>
              <a:gd name="connsiteX64" fmla="*/ 211152 w 456419"/>
              <a:gd name="connsiteY64" fmla="*/ 140437 h 351092"/>
              <a:gd name="connsiteX65" fmla="*/ 210655 w 456419"/>
              <a:gd name="connsiteY65" fmla="*/ 140437 h 351092"/>
              <a:gd name="connsiteX66" fmla="*/ 87773 w 456419"/>
              <a:gd name="connsiteY66" fmla="*/ 140437 h 351092"/>
              <a:gd name="connsiteX67" fmla="*/ 87773 w 456419"/>
              <a:gd name="connsiteY67" fmla="*/ 210655 h 351092"/>
              <a:gd name="connsiteX68" fmla="*/ 69970 w 456419"/>
              <a:gd name="connsiteY68" fmla="*/ 227962 h 351092"/>
              <a:gd name="connsiteX69" fmla="*/ 87276 w 456419"/>
              <a:gd name="connsiteY69" fmla="*/ 245764 h 351092"/>
              <a:gd name="connsiteX70" fmla="*/ 87773 w 456419"/>
              <a:gd name="connsiteY70" fmla="*/ 245764 h 351092"/>
              <a:gd name="connsiteX71" fmla="*/ 140437 w 456419"/>
              <a:gd name="connsiteY71" fmla="*/ 245764 h 351092"/>
              <a:gd name="connsiteX72" fmla="*/ 158239 w 456419"/>
              <a:gd name="connsiteY72" fmla="*/ 228457 h 351092"/>
              <a:gd name="connsiteX73" fmla="*/ 140934 w 456419"/>
              <a:gd name="connsiteY73" fmla="*/ 210655 h 351092"/>
              <a:gd name="connsiteX74" fmla="*/ 140437 w 456419"/>
              <a:gd name="connsiteY74" fmla="*/ 210655 h 351092"/>
              <a:gd name="connsiteX75" fmla="*/ 87773 w 456419"/>
              <a:gd name="connsiteY75" fmla="*/ 210655 h 351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456419" h="351092">
                <a:moveTo>
                  <a:pt x="35109" y="0"/>
                </a:moveTo>
                <a:cubicBezTo>
                  <a:pt x="15711" y="0"/>
                  <a:pt x="0" y="15711"/>
                  <a:pt x="0" y="35109"/>
                </a:cubicBezTo>
                <a:lnTo>
                  <a:pt x="0" y="52664"/>
                </a:lnTo>
                <a:lnTo>
                  <a:pt x="0" y="351092"/>
                </a:lnTo>
                <a:lnTo>
                  <a:pt x="456420" y="351092"/>
                </a:lnTo>
                <a:lnTo>
                  <a:pt x="456420" y="52664"/>
                </a:lnTo>
                <a:lnTo>
                  <a:pt x="456420" y="35109"/>
                </a:lnTo>
                <a:cubicBezTo>
                  <a:pt x="456420" y="15711"/>
                  <a:pt x="440708" y="0"/>
                  <a:pt x="421310" y="0"/>
                </a:cubicBezTo>
                <a:lnTo>
                  <a:pt x="35109" y="0"/>
                </a:lnTo>
                <a:close/>
                <a:moveTo>
                  <a:pt x="52664" y="52664"/>
                </a:moveTo>
                <a:lnTo>
                  <a:pt x="70218" y="70218"/>
                </a:lnTo>
                <a:lnTo>
                  <a:pt x="87773" y="52664"/>
                </a:lnTo>
                <a:lnTo>
                  <a:pt x="105328" y="70218"/>
                </a:lnTo>
                <a:lnTo>
                  <a:pt x="122882" y="52664"/>
                </a:lnTo>
                <a:lnTo>
                  <a:pt x="140437" y="70218"/>
                </a:lnTo>
                <a:lnTo>
                  <a:pt x="157991" y="52664"/>
                </a:lnTo>
                <a:lnTo>
                  <a:pt x="175546" y="70218"/>
                </a:lnTo>
                <a:lnTo>
                  <a:pt x="193101" y="52664"/>
                </a:lnTo>
                <a:lnTo>
                  <a:pt x="210655" y="70218"/>
                </a:lnTo>
                <a:lnTo>
                  <a:pt x="228210" y="52664"/>
                </a:lnTo>
                <a:lnTo>
                  <a:pt x="245764" y="70218"/>
                </a:lnTo>
                <a:lnTo>
                  <a:pt x="263319" y="52664"/>
                </a:lnTo>
                <a:lnTo>
                  <a:pt x="280874" y="70218"/>
                </a:lnTo>
                <a:lnTo>
                  <a:pt x="298428" y="52664"/>
                </a:lnTo>
                <a:lnTo>
                  <a:pt x="315983" y="70218"/>
                </a:lnTo>
                <a:lnTo>
                  <a:pt x="333537" y="52664"/>
                </a:lnTo>
                <a:lnTo>
                  <a:pt x="351092" y="70218"/>
                </a:lnTo>
                <a:lnTo>
                  <a:pt x="368647" y="52664"/>
                </a:lnTo>
                <a:lnTo>
                  <a:pt x="386201" y="70218"/>
                </a:lnTo>
                <a:lnTo>
                  <a:pt x="403756" y="52664"/>
                </a:lnTo>
                <a:lnTo>
                  <a:pt x="421310" y="70218"/>
                </a:lnTo>
                <a:lnTo>
                  <a:pt x="421310" y="315983"/>
                </a:lnTo>
                <a:lnTo>
                  <a:pt x="35109" y="315983"/>
                </a:lnTo>
                <a:lnTo>
                  <a:pt x="35109" y="70218"/>
                </a:lnTo>
                <a:lnTo>
                  <a:pt x="52664" y="52664"/>
                </a:lnTo>
                <a:close/>
                <a:moveTo>
                  <a:pt x="317594" y="105328"/>
                </a:moveTo>
                <a:lnTo>
                  <a:pt x="317594" y="123156"/>
                </a:lnTo>
                <a:cubicBezTo>
                  <a:pt x="295493" y="128071"/>
                  <a:pt x="281628" y="143031"/>
                  <a:pt x="281628" y="163992"/>
                </a:cubicBezTo>
                <a:cubicBezTo>
                  <a:pt x="281628" y="184829"/>
                  <a:pt x="293834" y="197761"/>
                  <a:pt x="318725" y="202975"/>
                </a:cubicBezTo>
                <a:lnTo>
                  <a:pt x="336520" y="206781"/>
                </a:lnTo>
                <a:cubicBezTo>
                  <a:pt x="353285" y="210380"/>
                  <a:pt x="360110" y="215388"/>
                  <a:pt x="360110" y="224095"/>
                </a:cubicBezTo>
                <a:cubicBezTo>
                  <a:pt x="360110" y="234417"/>
                  <a:pt x="349607" y="241616"/>
                  <a:pt x="334738" y="241616"/>
                </a:cubicBezTo>
                <a:cubicBezTo>
                  <a:pt x="318641" y="241616"/>
                  <a:pt x="307478" y="234521"/>
                  <a:pt x="306143" y="223444"/>
                </a:cubicBezTo>
                <a:lnTo>
                  <a:pt x="278474" y="223444"/>
                </a:lnTo>
                <a:cubicBezTo>
                  <a:pt x="279334" y="244527"/>
                  <a:pt x="294106" y="258948"/>
                  <a:pt x="317594" y="263354"/>
                </a:cubicBezTo>
                <a:lnTo>
                  <a:pt x="317594" y="280874"/>
                </a:lnTo>
                <a:lnTo>
                  <a:pt x="349480" y="280874"/>
                </a:lnTo>
                <a:lnTo>
                  <a:pt x="349480" y="263284"/>
                </a:lnTo>
                <a:cubicBezTo>
                  <a:pt x="373934" y="258632"/>
                  <a:pt x="388585" y="243333"/>
                  <a:pt x="388568" y="220530"/>
                </a:cubicBezTo>
                <a:cubicBezTo>
                  <a:pt x="388568" y="199324"/>
                  <a:pt x="376731" y="187494"/>
                  <a:pt x="349275" y="181718"/>
                </a:cubicBezTo>
                <a:lnTo>
                  <a:pt x="332818" y="178186"/>
                </a:lnTo>
                <a:cubicBezTo>
                  <a:pt x="316808" y="174781"/>
                  <a:pt x="310292" y="169950"/>
                  <a:pt x="310292" y="161523"/>
                </a:cubicBezTo>
                <a:cubicBezTo>
                  <a:pt x="310292" y="151114"/>
                  <a:pt x="319762" y="144483"/>
                  <a:pt x="334052" y="144483"/>
                </a:cubicBezTo>
                <a:cubicBezTo>
                  <a:pt x="347885" y="144483"/>
                  <a:pt x="357935" y="151688"/>
                  <a:pt x="359251" y="162484"/>
                </a:cubicBezTo>
                <a:lnTo>
                  <a:pt x="386133" y="162484"/>
                </a:lnTo>
                <a:cubicBezTo>
                  <a:pt x="385431" y="142647"/>
                  <a:pt x="371020" y="127984"/>
                  <a:pt x="349480" y="123156"/>
                </a:cubicBezTo>
                <a:lnTo>
                  <a:pt x="349480" y="105328"/>
                </a:lnTo>
                <a:lnTo>
                  <a:pt x="317594" y="105328"/>
                </a:lnTo>
                <a:close/>
                <a:moveTo>
                  <a:pt x="87773" y="140437"/>
                </a:moveTo>
                <a:cubicBezTo>
                  <a:pt x="78078" y="140300"/>
                  <a:pt x="70107" y="148048"/>
                  <a:pt x="69970" y="157744"/>
                </a:cubicBezTo>
                <a:cubicBezTo>
                  <a:pt x="69833" y="167438"/>
                  <a:pt x="77581" y="175409"/>
                  <a:pt x="87276" y="175546"/>
                </a:cubicBezTo>
                <a:cubicBezTo>
                  <a:pt x="87442" y="175548"/>
                  <a:pt x="87607" y="175548"/>
                  <a:pt x="87773" y="175546"/>
                </a:cubicBezTo>
                <a:lnTo>
                  <a:pt x="210655" y="175546"/>
                </a:lnTo>
                <a:cubicBezTo>
                  <a:pt x="220351" y="175683"/>
                  <a:pt x="228320" y="167934"/>
                  <a:pt x="228457" y="158239"/>
                </a:cubicBezTo>
                <a:cubicBezTo>
                  <a:pt x="228596" y="148545"/>
                  <a:pt x="220847" y="140574"/>
                  <a:pt x="211152" y="140437"/>
                </a:cubicBezTo>
                <a:cubicBezTo>
                  <a:pt x="210987" y="140435"/>
                  <a:pt x="210820" y="140435"/>
                  <a:pt x="210655" y="140437"/>
                </a:cubicBezTo>
                <a:lnTo>
                  <a:pt x="87773" y="140437"/>
                </a:lnTo>
                <a:close/>
                <a:moveTo>
                  <a:pt x="87773" y="210655"/>
                </a:moveTo>
                <a:cubicBezTo>
                  <a:pt x="78078" y="210518"/>
                  <a:pt x="70107" y="218267"/>
                  <a:pt x="69970" y="227962"/>
                </a:cubicBezTo>
                <a:cubicBezTo>
                  <a:pt x="69833" y="237656"/>
                  <a:pt x="77581" y="245627"/>
                  <a:pt x="87276" y="245764"/>
                </a:cubicBezTo>
                <a:cubicBezTo>
                  <a:pt x="87442" y="245766"/>
                  <a:pt x="87607" y="245766"/>
                  <a:pt x="87773" y="245764"/>
                </a:cubicBezTo>
                <a:lnTo>
                  <a:pt x="140437" y="245764"/>
                </a:lnTo>
                <a:cubicBezTo>
                  <a:pt x="150132" y="245901"/>
                  <a:pt x="158102" y="238153"/>
                  <a:pt x="158239" y="228457"/>
                </a:cubicBezTo>
                <a:cubicBezTo>
                  <a:pt x="158378" y="218764"/>
                  <a:pt x="150629" y="210792"/>
                  <a:pt x="140934" y="210655"/>
                </a:cubicBezTo>
                <a:cubicBezTo>
                  <a:pt x="140769" y="210653"/>
                  <a:pt x="140602" y="210653"/>
                  <a:pt x="140437" y="210655"/>
                </a:cubicBezTo>
                <a:lnTo>
                  <a:pt x="87773" y="210655"/>
                </a:lnTo>
                <a:close/>
              </a:path>
            </a:pathLst>
          </a:custGeom>
          <a:solidFill>
            <a:srgbClr val="45454E"/>
          </a:solidFill>
          <a:ln w="17463" cap="flat">
            <a:noFill/>
            <a:prstDash val="solid"/>
            <a:miter/>
          </a:ln>
        </p:spPr>
        <p:txBody>
          <a:bodyPr rtlCol="0" anchor="ctr"/>
          <a:lstStyle/>
          <a:p>
            <a:endParaRPr lang="en-US" dirty="0"/>
          </a:p>
        </p:txBody>
      </p:sp>
      <p:sp>
        <p:nvSpPr>
          <p:cNvPr id="133" name="Graphic 91">
            <a:extLst>
              <a:ext uri="{FF2B5EF4-FFF2-40B4-BE49-F238E27FC236}">
                <a16:creationId xmlns:a16="http://schemas.microsoft.com/office/drawing/2014/main" xmlns="" id="{2ACF6D90-ADB4-0B42-B343-076871F6147B}"/>
              </a:ext>
            </a:extLst>
          </p:cNvPr>
          <p:cNvSpPr/>
          <p:nvPr/>
        </p:nvSpPr>
        <p:spPr>
          <a:xfrm>
            <a:off x="8981563" y="2658426"/>
            <a:ext cx="466058" cy="449422"/>
          </a:xfrm>
          <a:custGeom>
            <a:avLst/>
            <a:gdLst>
              <a:gd name="connsiteX0" fmla="*/ 199636 w 466058"/>
              <a:gd name="connsiteY0" fmla="*/ 0 h 449422"/>
              <a:gd name="connsiteX1" fmla="*/ 166363 w 466058"/>
              <a:gd name="connsiteY1" fmla="*/ 33273 h 449422"/>
              <a:gd name="connsiteX2" fmla="*/ 33273 w 466058"/>
              <a:gd name="connsiteY2" fmla="*/ 33273 h 449422"/>
              <a:gd name="connsiteX3" fmla="*/ 0 w 466058"/>
              <a:gd name="connsiteY3" fmla="*/ 66545 h 449422"/>
              <a:gd name="connsiteX4" fmla="*/ 0 w 466058"/>
              <a:gd name="connsiteY4" fmla="*/ 216272 h 449422"/>
              <a:gd name="connsiteX5" fmla="*/ 33273 w 466058"/>
              <a:gd name="connsiteY5" fmla="*/ 249545 h 449422"/>
              <a:gd name="connsiteX6" fmla="*/ 217637 w 466058"/>
              <a:gd name="connsiteY6" fmla="*/ 249545 h 449422"/>
              <a:gd name="connsiteX7" fmla="*/ 332727 w 466058"/>
              <a:gd name="connsiteY7" fmla="*/ 183000 h 449422"/>
              <a:gd name="connsiteX8" fmla="*/ 430790 w 466058"/>
              <a:gd name="connsiteY8" fmla="*/ 226442 h 449422"/>
              <a:gd name="connsiteX9" fmla="*/ 432545 w 466058"/>
              <a:gd name="connsiteY9" fmla="*/ 216272 h 449422"/>
              <a:gd name="connsiteX10" fmla="*/ 432545 w 466058"/>
              <a:gd name="connsiteY10" fmla="*/ 66545 h 449422"/>
              <a:gd name="connsiteX11" fmla="*/ 399272 w 466058"/>
              <a:gd name="connsiteY11" fmla="*/ 33273 h 449422"/>
              <a:gd name="connsiteX12" fmla="*/ 266181 w 466058"/>
              <a:gd name="connsiteY12" fmla="*/ 33273 h 449422"/>
              <a:gd name="connsiteX13" fmla="*/ 232909 w 466058"/>
              <a:gd name="connsiteY13" fmla="*/ 0 h 449422"/>
              <a:gd name="connsiteX14" fmla="*/ 199636 w 466058"/>
              <a:gd name="connsiteY14" fmla="*/ 0 h 449422"/>
              <a:gd name="connsiteX15" fmla="*/ 216272 w 466058"/>
              <a:gd name="connsiteY15" fmla="*/ 183000 h 449422"/>
              <a:gd name="connsiteX16" fmla="*/ 232909 w 466058"/>
              <a:gd name="connsiteY16" fmla="*/ 199636 h 449422"/>
              <a:gd name="connsiteX17" fmla="*/ 216272 w 466058"/>
              <a:gd name="connsiteY17" fmla="*/ 216272 h 449422"/>
              <a:gd name="connsiteX18" fmla="*/ 199636 w 466058"/>
              <a:gd name="connsiteY18" fmla="*/ 199636 h 449422"/>
              <a:gd name="connsiteX19" fmla="*/ 216272 w 466058"/>
              <a:gd name="connsiteY19" fmla="*/ 183000 h 449422"/>
              <a:gd name="connsiteX20" fmla="*/ 332727 w 466058"/>
              <a:gd name="connsiteY20" fmla="*/ 216272 h 449422"/>
              <a:gd name="connsiteX21" fmla="*/ 232909 w 466058"/>
              <a:gd name="connsiteY21" fmla="*/ 316090 h 449422"/>
              <a:gd name="connsiteX22" fmla="*/ 332727 w 466058"/>
              <a:gd name="connsiteY22" fmla="*/ 415908 h 449422"/>
              <a:gd name="connsiteX23" fmla="*/ 390435 w 466058"/>
              <a:gd name="connsiteY23" fmla="*/ 397322 h 449422"/>
              <a:gd name="connsiteX24" fmla="*/ 437419 w 466058"/>
              <a:gd name="connsiteY24" fmla="*/ 444307 h 449422"/>
              <a:gd name="connsiteX25" fmla="*/ 460943 w 466058"/>
              <a:gd name="connsiteY25" fmla="*/ 444786 h 449422"/>
              <a:gd name="connsiteX26" fmla="*/ 461422 w 466058"/>
              <a:gd name="connsiteY26" fmla="*/ 421262 h 449422"/>
              <a:gd name="connsiteX27" fmla="*/ 460943 w 466058"/>
              <a:gd name="connsiteY27" fmla="*/ 420783 h 449422"/>
              <a:gd name="connsiteX28" fmla="*/ 413959 w 466058"/>
              <a:gd name="connsiteY28" fmla="*/ 373798 h 449422"/>
              <a:gd name="connsiteX29" fmla="*/ 432545 w 466058"/>
              <a:gd name="connsiteY29" fmla="*/ 316090 h 449422"/>
              <a:gd name="connsiteX30" fmla="*/ 332727 w 466058"/>
              <a:gd name="connsiteY30" fmla="*/ 216272 h 449422"/>
              <a:gd name="connsiteX31" fmla="*/ 332727 w 466058"/>
              <a:gd name="connsiteY31" fmla="*/ 249545 h 449422"/>
              <a:gd name="connsiteX32" fmla="*/ 399272 w 466058"/>
              <a:gd name="connsiteY32" fmla="*/ 316090 h 449422"/>
              <a:gd name="connsiteX33" fmla="*/ 332727 w 466058"/>
              <a:gd name="connsiteY33" fmla="*/ 382636 h 449422"/>
              <a:gd name="connsiteX34" fmla="*/ 266181 w 466058"/>
              <a:gd name="connsiteY34" fmla="*/ 316090 h 449422"/>
              <a:gd name="connsiteX35" fmla="*/ 332727 w 466058"/>
              <a:gd name="connsiteY35" fmla="*/ 249545 h 449422"/>
              <a:gd name="connsiteX36" fmla="*/ 0 w 466058"/>
              <a:gd name="connsiteY36" fmla="*/ 273558 h 449422"/>
              <a:gd name="connsiteX37" fmla="*/ 0 w 466058"/>
              <a:gd name="connsiteY37" fmla="*/ 332727 h 449422"/>
              <a:gd name="connsiteX38" fmla="*/ 33273 w 466058"/>
              <a:gd name="connsiteY38" fmla="*/ 365999 h 449422"/>
              <a:gd name="connsiteX39" fmla="*/ 209448 w 466058"/>
              <a:gd name="connsiteY39" fmla="*/ 365999 h 449422"/>
              <a:gd name="connsiteX40" fmla="*/ 199636 w 466058"/>
              <a:gd name="connsiteY40" fmla="*/ 316090 h 449422"/>
              <a:gd name="connsiteX41" fmla="*/ 204023 w 466058"/>
              <a:gd name="connsiteY41" fmla="*/ 282818 h 449422"/>
              <a:gd name="connsiteX42" fmla="*/ 33273 w 466058"/>
              <a:gd name="connsiteY42" fmla="*/ 282818 h 449422"/>
              <a:gd name="connsiteX43" fmla="*/ 0 w 466058"/>
              <a:gd name="connsiteY43" fmla="*/ 273558 h 449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466058" h="449422">
                <a:moveTo>
                  <a:pt x="199636" y="0"/>
                </a:moveTo>
                <a:cubicBezTo>
                  <a:pt x="181253" y="0"/>
                  <a:pt x="166363" y="14890"/>
                  <a:pt x="166363" y="33273"/>
                </a:cubicBezTo>
                <a:lnTo>
                  <a:pt x="33273" y="33273"/>
                </a:lnTo>
                <a:cubicBezTo>
                  <a:pt x="14890" y="33273"/>
                  <a:pt x="0" y="48162"/>
                  <a:pt x="0" y="66545"/>
                </a:cubicBezTo>
                <a:lnTo>
                  <a:pt x="0" y="216272"/>
                </a:lnTo>
                <a:cubicBezTo>
                  <a:pt x="0" y="234655"/>
                  <a:pt x="14890" y="249545"/>
                  <a:pt x="33273" y="249545"/>
                </a:cubicBezTo>
                <a:lnTo>
                  <a:pt x="217637" y="249545"/>
                </a:lnTo>
                <a:cubicBezTo>
                  <a:pt x="240694" y="209834"/>
                  <a:pt x="283583" y="183000"/>
                  <a:pt x="332727" y="183000"/>
                </a:cubicBezTo>
                <a:cubicBezTo>
                  <a:pt x="371556" y="183000"/>
                  <a:pt x="406434" y="199824"/>
                  <a:pt x="430790" y="226442"/>
                </a:cubicBezTo>
                <a:cubicBezTo>
                  <a:pt x="431821" y="223215"/>
                  <a:pt x="432545" y="219833"/>
                  <a:pt x="432545" y="216272"/>
                </a:cubicBezTo>
                <a:lnTo>
                  <a:pt x="432545" y="66545"/>
                </a:lnTo>
                <a:cubicBezTo>
                  <a:pt x="432545" y="48162"/>
                  <a:pt x="417655" y="33273"/>
                  <a:pt x="399272" y="33273"/>
                </a:cubicBezTo>
                <a:lnTo>
                  <a:pt x="266181" y="33273"/>
                </a:lnTo>
                <a:cubicBezTo>
                  <a:pt x="266181" y="14890"/>
                  <a:pt x="251292" y="0"/>
                  <a:pt x="232909" y="0"/>
                </a:cubicBezTo>
                <a:lnTo>
                  <a:pt x="199636" y="0"/>
                </a:lnTo>
                <a:close/>
                <a:moveTo>
                  <a:pt x="216272" y="183000"/>
                </a:moveTo>
                <a:cubicBezTo>
                  <a:pt x="225456" y="183000"/>
                  <a:pt x="232909" y="190453"/>
                  <a:pt x="232909" y="199636"/>
                </a:cubicBezTo>
                <a:cubicBezTo>
                  <a:pt x="232909" y="208819"/>
                  <a:pt x="225456" y="216272"/>
                  <a:pt x="216272" y="216272"/>
                </a:cubicBezTo>
                <a:cubicBezTo>
                  <a:pt x="207089" y="216272"/>
                  <a:pt x="199636" y="208819"/>
                  <a:pt x="199636" y="199636"/>
                </a:cubicBezTo>
                <a:cubicBezTo>
                  <a:pt x="199636" y="190453"/>
                  <a:pt x="207089" y="183000"/>
                  <a:pt x="216272" y="183000"/>
                </a:cubicBezTo>
                <a:close/>
                <a:moveTo>
                  <a:pt x="332727" y="216272"/>
                </a:moveTo>
                <a:cubicBezTo>
                  <a:pt x="277795" y="216272"/>
                  <a:pt x="232909" y="261159"/>
                  <a:pt x="232909" y="316090"/>
                </a:cubicBezTo>
                <a:cubicBezTo>
                  <a:pt x="232909" y="371022"/>
                  <a:pt x="277795" y="415908"/>
                  <a:pt x="332727" y="415908"/>
                </a:cubicBezTo>
                <a:cubicBezTo>
                  <a:pt x="354213" y="415908"/>
                  <a:pt x="374106" y="408973"/>
                  <a:pt x="390435" y="397322"/>
                </a:cubicBezTo>
                <a:lnTo>
                  <a:pt x="437419" y="444307"/>
                </a:lnTo>
                <a:cubicBezTo>
                  <a:pt x="443783" y="450936"/>
                  <a:pt x="454315" y="451151"/>
                  <a:pt x="460943" y="444786"/>
                </a:cubicBezTo>
                <a:cubicBezTo>
                  <a:pt x="467572" y="438422"/>
                  <a:pt x="467787" y="427890"/>
                  <a:pt x="461422" y="421262"/>
                </a:cubicBezTo>
                <a:cubicBezTo>
                  <a:pt x="461266" y="421099"/>
                  <a:pt x="461106" y="420939"/>
                  <a:pt x="460943" y="420783"/>
                </a:cubicBezTo>
                <a:lnTo>
                  <a:pt x="413959" y="373798"/>
                </a:lnTo>
                <a:cubicBezTo>
                  <a:pt x="425609" y="357470"/>
                  <a:pt x="432545" y="337576"/>
                  <a:pt x="432545" y="316090"/>
                </a:cubicBezTo>
                <a:cubicBezTo>
                  <a:pt x="432545" y="261159"/>
                  <a:pt x="387658" y="216272"/>
                  <a:pt x="332727" y="216272"/>
                </a:cubicBezTo>
                <a:close/>
                <a:moveTo>
                  <a:pt x="332727" y="249545"/>
                </a:moveTo>
                <a:cubicBezTo>
                  <a:pt x="369676" y="249545"/>
                  <a:pt x="399272" y="279141"/>
                  <a:pt x="399272" y="316090"/>
                </a:cubicBezTo>
                <a:cubicBezTo>
                  <a:pt x="399272" y="353040"/>
                  <a:pt x="369676" y="382636"/>
                  <a:pt x="332727" y="382636"/>
                </a:cubicBezTo>
                <a:cubicBezTo>
                  <a:pt x="295777" y="382636"/>
                  <a:pt x="266181" y="353040"/>
                  <a:pt x="266181" y="316090"/>
                </a:cubicBezTo>
                <a:cubicBezTo>
                  <a:pt x="266181" y="279141"/>
                  <a:pt x="295777" y="249545"/>
                  <a:pt x="332727" y="249545"/>
                </a:cubicBezTo>
                <a:close/>
                <a:moveTo>
                  <a:pt x="0" y="273558"/>
                </a:moveTo>
                <a:lnTo>
                  <a:pt x="0" y="332727"/>
                </a:lnTo>
                <a:cubicBezTo>
                  <a:pt x="0" y="351110"/>
                  <a:pt x="14890" y="365999"/>
                  <a:pt x="33273" y="365999"/>
                </a:cubicBezTo>
                <a:lnTo>
                  <a:pt x="209448" y="365999"/>
                </a:lnTo>
                <a:cubicBezTo>
                  <a:pt x="203176" y="350577"/>
                  <a:pt x="199636" y="333742"/>
                  <a:pt x="199636" y="316090"/>
                </a:cubicBezTo>
                <a:cubicBezTo>
                  <a:pt x="199636" y="304578"/>
                  <a:pt x="201278" y="293482"/>
                  <a:pt x="204023" y="282818"/>
                </a:cubicBezTo>
                <a:lnTo>
                  <a:pt x="33273" y="282818"/>
                </a:lnTo>
                <a:cubicBezTo>
                  <a:pt x="21095" y="282818"/>
                  <a:pt x="9832" y="279281"/>
                  <a:pt x="0" y="273558"/>
                </a:cubicBezTo>
                <a:close/>
              </a:path>
            </a:pathLst>
          </a:custGeom>
          <a:solidFill>
            <a:srgbClr val="45454E"/>
          </a:solidFill>
          <a:ln w="16510" cap="flat">
            <a:noFill/>
            <a:prstDash val="solid"/>
            <a:miter/>
          </a:ln>
        </p:spPr>
        <p:txBody>
          <a:bodyPr rtlCol="0" anchor="ctr"/>
          <a:lstStyle/>
          <a:p>
            <a:endParaRPr lang="en-US" dirty="0"/>
          </a:p>
        </p:txBody>
      </p:sp>
      <p:sp>
        <p:nvSpPr>
          <p:cNvPr id="134" name="Graphic 117">
            <a:extLst>
              <a:ext uri="{FF2B5EF4-FFF2-40B4-BE49-F238E27FC236}">
                <a16:creationId xmlns:a16="http://schemas.microsoft.com/office/drawing/2014/main" xmlns="" id="{10F4484B-64B2-4048-8F24-B91B380833A5}"/>
              </a:ext>
            </a:extLst>
          </p:cNvPr>
          <p:cNvSpPr/>
          <p:nvPr/>
        </p:nvSpPr>
        <p:spPr>
          <a:xfrm>
            <a:off x="9033633" y="3913681"/>
            <a:ext cx="351983" cy="457578"/>
          </a:xfrm>
          <a:custGeom>
            <a:avLst/>
            <a:gdLst>
              <a:gd name="connsiteX0" fmla="*/ 316785 w 351983"/>
              <a:gd name="connsiteY0" fmla="*/ 17599 h 457578"/>
              <a:gd name="connsiteX1" fmla="*/ 281587 w 351983"/>
              <a:gd name="connsiteY1" fmla="*/ 0 h 457578"/>
              <a:gd name="connsiteX2" fmla="*/ 246388 w 351983"/>
              <a:gd name="connsiteY2" fmla="*/ 17599 h 457578"/>
              <a:gd name="connsiteX3" fmla="*/ 211190 w 351983"/>
              <a:gd name="connsiteY3" fmla="*/ 0 h 457578"/>
              <a:gd name="connsiteX4" fmla="*/ 175992 w 351983"/>
              <a:gd name="connsiteY4" fmla="*/ 17599 h 457578"/>
              <a:gd name="connsiteX5" fmla="*/ 140793 w 351983"/>
              <a:gd name="connsiteY5" fmla="*/ 0 h 457578"/>
              <a:gd name="connsiteX6" fmla="*/ 105595 w 351983"/>
              <a:gd name="connsiteY6" fmla="*/ 17599 h 457578"/>
              <a:gd name="connsiteX7" fmla="*/ 70397 w 351983"/>
              <a:gd name="connsiteY7" fmla="*/ 0 h 457578"/>
              <a:gd name="connsiteX8" fmla="*/ 35198 w 351983"/>
              <a:gd name="connsiteY8" fmla="*/ 17599 h 457578"/>
              <a:gd name="connsiteX9" fmla="*/ 0 w 351983"/>
              <a:gd name="connsiteY9" fmla="*/ 0 h 457578"/>
              <a:gd name="connsiteX10" fmla="*/ 0 w 351983"/>
              <a:gd name="connsiteY10" fmla="*/ 422380 h 457578"/>
              <a:gd name="connsiteX11" fmla="*/ 35198 w 351983"/>
              <a:gd name="connsiteY11" fmla="*/ 457578 h 457578"/>
              <a:gd name="connsiteX12" fmla="*/ 316785 w 351983"/>
              <a:gd name="connsiteY12" fmla="*/ 457578 h 457578"/>
              <a:gd name="connsiteX13" fmla="*/ 351983 w 351983"/>
              <a:gd name="connsiteY13" fmla="*/ 422380 h 457578"/>
              <a:gd name="connsiteX14" fmla="*/ 351983 w 351983"/>
              <a:gd name="connsiteY14" fmla="*/ 0 h 457578"/>
              <a:gd name="connsiteX15" fmla="*/ 316785 w 351983"/>
              <a:gd name="connsiteY15" fmla="*/ 17599 h 457578"/>
              <a:gd name="connsiteX16" fmla="*/ 193591 w 351983"/>
              <a:gd name="connsiteY16" fmla="*/ 369583 h 457578"/>
              <a:gd name="connsiteX17" fmla="*/ 87996 w 351983"/>
              <a:gd name="connsiteY17" fmla="*/ 369583 h 457578"/>
              <a:gd name="connsiteX18" fmla="*/ 70397 w 351983"/>
              <a:gd name="connsiteY18" fmla="*/ 351983 h 457578"/>
              <a:gd name="connsiteX19" fmla="*/ 87996 w 351983"/>
              <a:gd name="connsiteY19" fmla="*/ 334384 h 457578"/>
              <a:gd name="connsiteX20" fmla="*/ 193591 w 351983"/>
              <a:gd name="connsiteY20" fmla="*/ 334384 h 457578"/>
              <a:gd name="connsiteX21" fmla="*/ 211190 w 351983"/>
              <a:gd name="connsiteY21" fmla="*/ 351983 h 457578"/>
              <a:gd name="connsiteX22" fmla="*/ 193591 w 351983"/>
              <a:gd name="connsiteY22" fmla="*/ 369583 h 457578"/>
              <a:gd name="connsiteX23" fmla="*/ 70397 w 351983"/>
              <a:gd name="connsiteY23" fmla="*/ 281587 h 457578"/>
              <a:gd name="connsiteX24" fmla="*/ 87996 w 351983"/>
              <a:gd name="connsiteY24" fmla="*/ 263988 h 457578"/>
              <a:gd name="connsiteX25" fmla="*/ 158393 w 351983"/>
              <a:gd name="connsiteY25" fmla="*/ 263988 h 457578"/>
              <a:gd name="connsiteX26" fmla="*/ 175992 w 351983"/>
              <a:gd name="connsiteY26" fmla="*/ 281587 h 457578"/>
              <a:gd name="connsiteX27" fmla="*/ 158393 w 351983"/>
              <a:gd name="connsiteY27" fmla="*/ 299186 h 457578"/>
              <a:gd name="connsiteX28" fmla="*/ 87996 w 351983"/>
              <a:gd name="connsiteY28" fmla="*/ 299186 h 457578"/>
              <a:gd name="connsiteX29" fmla="*/ 70397 w 351983"/>
              <a:gd name="connsiteY29" fmla="*/ 281587 h 457578"/>
              <a:gd name="connsiteX30" fmla="*/ 193591 w 351983"/>
              <a:gd name="connsiteY30" fmla="*/ 228789 h 457578"/>
              <a:gd name="connsiteX31" fmla="*/ 87996 w 351983"/>
              <a:gd name="connsiteY31" fmla="*/ 228789 h 457578"/>
              <a:gd name="connsiteX32" fmla="*/ 70397 w 351983"/>
              <a:gd name="connsiteY32" fmla="*/ 211190 h 457578"/>
              <a:gd name="connsiteX33" fmla="*/ 87996 w 351983"/>
              <a:gd name="connsiteY33" fmla="*/ 193591 h 457578"/>
              <a:gd name="connsiteX34" fmla="*/ 193591 w 351983"/>
              <a:gd name="connsiteY34" fmla="*/ 193591 h 457578"/>
              <a:gd name="connsiteX35" fmla="*/ 211190 w 351983"/>
              <a:gd name="connsiteY35" fmla="*/ 211190 h 457578"/>
              <a:gd name="connsiteX36" fmla="*/ 193591 w 351983"/>
              <a:gd name="connsiteY36" fmla="*/ 228789 h 457578"/>
              <a:gd name="connsiteX37" fmla="*/ 263988 w 351983"/>
              <a:gd name="connsiteY37" fmla="*/ 369583 h 457578"/>
              <a:gd name="connsiteX38" fmla="*/ 246388 w 351983"/>
              <a:gd name="connsiteY38" fmla="*/ 351983 h 457578"/>
              <a:gd name="connsiteX39" fmla="*/ 263988 w 351983"/>
              <a:gd name="connsiteY39" fmla="*/ 334384 h 457578"/>
              <a:gd name="connsiteX40" fmla="*/ 281587 w 351983"/>
              <a:gd name="connsiteY40" fmla="*/ 351983 h 457578"/>
              <a:gd name="connsiteX41" fmla="*/ 263988 w 351983"/>
              <a:gd name="connsiteY41" fmla="*/ 369583 h 457578"/>
              <a:gd name="connsiteX42" fmla="*/ 263988 w 351983"/>
              <a:gd name="connsiteY42" fmla="*/ 299186 h 457578"/>
              <a:gd name="connsiteX43" fmla="*/ 246388 w 351983"/>
              <a:gd name="connsiteY43" fmla="*/ 281587 h 457578"/>
              <a:gd name="connsiteX44" fmla="*/ 263988 w 351983"/>
              <a:gd name="connsiteY44" fmla="*/ 263988 h 457578"/>
              <a:gd name="connsiteX45" fmla="*/ 281587 w 351983"/>
              <a:gd name="connsiteY45" fmla="*/ 281587 h 457578"/>
              <a:gd name="connsiteX46" fmla="*/ 263988 w 351983"/>
              <a:gd name="connsiteY46" fmla="*/ 299186 h 457578"/>
              <a:gd name="connsiteX47" fmla="*/ 263988 w 351983"/>
              <a:gd name="connsiteY47" fmla="*/ 228789 h 457578"/>
              <a:gd name="connsiteX48" fmla="*/ 246388 w 351983"/>
              <a:gd name="connsiteY48" fmla="*/ 211190 h 457578"/>
              <a:gd name="connsiteX49" fmla="*/ 263988 w 351983"/>
              <a:gd name="connsiteY49" fmla="*/ 193591 h 457578"/>
              <a:gd name="connsiteX50" fmla="*/ 281587 w 351983"/>
              <a:gd name="connsiteY50" fmla="*/ 211190 h 457578"/>
              <a:gd name="connsiteX51" fmla="*/ 263988 w 351983"/>
              <a:gd name="connsiteY51" fmla="*/ 228789 h 457578"/>
              <a:gd name="connsiteX52" fmla="*/ 263988 w 351983"/>
              <a:gd name="connsiteY52" fmla="*/ 123194 h 457578"/>
              <a:gd name="connsiteX53" fmla="*/ 87996 w 351983"/>
              <a:gd name="connsiteY53" fmla="*/ 123194 h 457578"/>
              <a:gd name="connsiteX54" fmla="*/ 70397 w 351983"/>
              <a:gd name="connsiteY54" fmla="*/ 105595 h 457578"/>
              <a:gd name="connsiteX55" fmla="*/ 87996 w 351983"/>
              <a:gd name="connsiteY55" fmla="*/ 87996 h 457578"/>
              <a:gd name="connsiteX56" fmla="*/ 263988 w 351983"/>
              <a:gd name="connsiteY56" fmla="*/ 87996 h 457578"/>
              <a:gd name="connsiteX57" fmla="*/ 281587 w 351983"/>
              <a:gd name="connsiteY57" fmla="*/ 105595 h 457578"/>
              <a:gd name="connsiteX58" fmla="*/ 263988 w 351983"/>
              <a:gd name="connsiteY58" fmla="*/ 123194 h 457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351983" h="457578">
                <a:moveTo>
                  <a:pt x="316785" y="17599"/>
                </a:moveTo>
                <a:lnTo>
                  <a:pt x="281587" y="0"/>
                </a:lnTo>
                <a:lnTo>
                  <a:pt x="246388" y="17599"/>
                </a:lnTo>
                <a:lnTo>
                  <a:pt x="211190" y="0"/>
                </a:lnTo>
                <a:lnTo>
                  <a:pt x="175992" y="17599"/>
                </a:lnTo>
                <a:lnTo>
                  <a:pt x="140793" y="0"/>
                </a:lnTo>
                <a:lnTo>
                  <a:pt x="105595" y="17599"/>
                </a:lnTo>
                <a:lnTo>
                  <a:pt x="70397" y="0"/>
                </a:lnTo>
                <a:lnTo>
                  <a:pt x="35198" y="17599"/>
                </a:lnTo>
                <a:lnTo>
                  <a:pt x="0" y="0"/>
                </a:lnTo>
                <a:lnTo>
                  <a:pt x="0" y="422380"/>
                </a:lnTo>
                <a:cubicBezTo>
                  <a:pt x="0" y="441827"/>
                  <a:pt x="15751" y="457578"/>
                  <a:pt x="35198" y="457578"/>
                </a:cubicBezTo>
                <a:lnTo>
                  <a:pt x="316785" y="457578"/>
                </a:lnTo>
                <a:cubicBezTo>
                  <a:pt x="336232" y="457578"/>
                  <a:pt x="351983" y="441827"/>
                  <a:pt x="351983" y="422380"/>
                </a:cubicBezTo>
                <a:lnTo>
                  <a:pt x="351983" y="0"/>
                </a:lnTo>
                <a:lnTo>
                  <a:pt x="316785" y="17599"/>
                </a:lnTo>
                <a:close/>
                <a:moveTo>
                  <a:pt x="193591" y="369583"/>
                </a:moveTo>
                <a:lnTo>
                  <a:pt x="87996" y="369583"/>
                </a:lnTo>
                <a:cubicBezTo>
                  <a:pt x="78281" y="369583"/>
                  <a:pt x="70397" y="361698"/>
                  <a:pt x="70397" y="351983"/>
                </a:cubicBezTo>
                <a:cubicBezTo>
                  <a:pt x="70397" y="342269"/>
                  <a:pt x="78281" y="334384"/>
                  <a:pt x="87996" y="334384"/>
                </a:cubicBezTo>
                <a:lnTo>
                  <a:pt x="193591" y="334384"/>
                </a:lnTo>
                <a:cubicBezTo>
                  <a:pt x="203306" y="334384"/>
                  <a:pt x="211190" y="342269"/>
                  <a:pt x="211190" y="351983"/>
                </a:cubicBezTo>
                <a:cubicBezTo>
                  <a:pt x="211190" y="361698"/>
                  <a:pt x="203306" y="369583"/>
                  <a:pt x="193591" y="369583"/>
                </a:cubicBezTo>
                <a:close/>
                <a:moveTo>
                  <a:pt x="70397" y="281587"/>
                </a:moveTo>
                <a:cubicBezTo>
                  <a:pt x="70397" y="271872"/>
                  <a:pt x="78281" y="263988"/>
                  <a:pt x="87996" y="263988"/>
                </a:cubicBezTo>
                <a:lnTo>
                  <a:pt x="158393" y="263988"/>
                </a:lnTo>
                <a:cubicBezTo>
                  <a:pt x="168107" y="263988"/>
                  <a:pt x="175992" y="271872"/>
                  <a:pt x="175992" y="281587"/>
                </a:cubicBezTo>
                <a:cubicBezTo>
                  <a:pt x="175992" y="291301"/>
                  <a:pt x="168107" y="299186"/>
                  <a:pt x="158393" y="299186"/>
                </a:cubicBezTo>
                <a:lnTo>
                  <a:pt x="87996" y="299186"/>
                </a:lnTo>
                <a:cubicBezTo>
                  <a:pt x="78281" y="299186"/>
                  <a:pt x="70397" y="291301"/>
                  <a:pt x="70397" y="281587"/>
                </a:cubicBezTo>
                <a:close/>
                <a:moveTo>
                  <a:pt x="193591" y="228789"/>
                </a:moveTo>
                <a:lnTo>
                  <a:pt x="87996" y="228789"/>
                </a:lnTo>
                <a:cubicBezTo>
                  <a:pt x="78281" y="228789"/>
                  <a:pt x="70397" y="220905"/>
                  <a:pt x="70397" y="211190"/>
                </a:cubicBezTo>
                <a:cubicBezTo>
                  <a:pt x="70397" y="201475"/>
                  <a:pt x="78281" y="193591"/>
                  <a:pt x="87996" y="193591"/>
                </a:cubicBezTo>
                <a:lnTo>
                  <a:pt x="193591" y="193591"/>
                </a:lnTo>
                <a:cubicBezTo>
                  <a:pt x="203306" y="193591"/>
                  <a:pt x="211190" y="201475"/>
                  <a:pt x="211190" y="211190"/>
                </a:cubicBezTo>
                <a:cubicBezTo>
                  <a:pt x="211190" y="220905"/>
                  <a:pt x="203306" y="228789"/>
                  <a:pt x="193591" y="228789"/>
                </a:cubicBezTo>
                <a:close/>
                <a:moveTo>
                  <a:pt x="263988" y="369583"/>
                </a:moveTo>
                <a:cubicBezTo>
                  <a:pt x="254273" y="369583"/>
                  <a:pt x="246388" y="361698"/>
                  <a:pt x="246388" y="351983"/>
                </a:cubicBezTo>
                <a:cubicBezTo>
                  <a:pt x="246388" y="342269"/>
                  <a:pt x="254273" y="334384"/>
                  <a:pt x="263988" y="334384"/>
                </a:cubicBezTo>
                <a:cubicBezTo>
                  <a:pt x="273702" y="334384"/>
                  <a:pt x="281587" y="342269"/>
                  <a:pt x="281587" y="351983"/>
                </a:cubicBezTo>
                <a:cubicBezTo>
                  <a:pt x="281587" y="361698"/>
                  <a:pt x="273702" y="369583"/>
                  <a:pt x="263988" y="369583"/>
                </a:cubicBezTo>
                <a:close/>
                <a:moveTo>
                  <a:pt x="263988" y="299186"/>
                </a:moveTo>
                <a:cubicBezTo>
                  <a:pt x="254273" y="299186"/>
                  <a:pt x="246388" y="291301"/>
                  <a:pt x="246388" y="281587"/>
                </a:cubicBezTo>
                <a:cubicBezTo>
                  <a:pt x="246388" y="271872"/>
                  <a:pt x="254273" y="263988"/>
                  <a:pt x="263988" y="263988"/>
                </a:cubicBezTo>
                <a:cubicBezTo>
                  <a:pt x="273702" y="263988"/>
                  <a:pt x="281587" y="271872"/>
                  <a:pt x="281587" y="281587"/>
                </a:cubicBezTo>
                <a:cubicBezTo>
                  <a:pt x="281587" y="291301"/>
                  <a:pt x="273702" y="299186"/>
                  <a:pt x="263988" y="299186"/>
                </a:cubicBezTo>
                <a:close/>
                <a:moveTo>
                  <a:pt x="263988" y="228789"/>
                </a:moveTo>
                <a:cubicBezTo>
                  <a:pt x="254273" y="228789"/>
                  <a:pt x="246388" y="220905"/>
                  <a:pt x="246388" y="211190"/>
                </a:cubicBezTo>
                <a:cubicBezTo>
                  <a:pt x="246388" y="201475"/>
                  <a:pt x="254273" y="193591"/>
                  <a:pt x="263988" y="193591"/>
                </a:cubicBezTo>
                <a:cubicBezTo>
                  <a:pt x="273702" y="193591"/>
                  <a:pt x="281587" y="201475"/>
                  <a:pt x="281587" y="211190"/>
                </a:cubicBezTo>
                <a:cubicBezTo>
                  <a:pt x="281587" y="220905"/>
                  <a:pt x="273702" y="228789"/>
                  <a:pt x="263988" y="228789"/>
                </a:cubicBezTo>
                <a:close/>
                <a:moveTo>
                  <a:pt x="263988" y="123194"/>
                </a:moveTo>
                <a:lnTo>
                  <a:pt x="87996" y="123194"/>
                </a:lnTo>
                <a:cubicBezTo>
                  <a:pt x="78281" y="123194"/>
                  <a:pt x="70397" y="115310"/>
                  <a:pt x="70397" y="105595"/>
                </a:cubicBezTo>
                <a:cubicBezTo>
                  <a:pt x="70397" y="95880"/>
                  <a:pt x="78281" y="87996"/>
                  <a:pt x="87996" y="87996"/>
                </a:cubicBezTo>
                <a:lnTo>
                  <a:pt x="263988" y="87996"/>
                </a:lnTo>
                <a:cubicBezTo>
                  <a:pt x="273702" y="87996"/>
                  <a:pt x="281587" y="95880"/>
                  <a:pt x="281587" y="105595"/>
                </a:cubicBezTo>
                <a:cubicBezTo>
                  <a:pt x="281587" y="115310"/>
                  <a:pt x="273702" y="123194"/>
                  <a:pt x="263988" y="123194"/>
                </a:cubicBezTo>
                <a:close/>
              </a:path>
            </a:pathLst>
          </a:custGeom>
          <a:solidFill>
            <a:srgbClr val="45454E"/>
          </a:solidFill>
          <a:ln w="17463" cap="flat">
            <a:noFill/>
            <a:prstDash val="solid"/>
            <a:miter/>
          </a:ln>
        </p:spPr>
        <p:txBody>
          <a:bodyPr rtlCol="0" anchor="ctr"/>
          <a:lstStyle/>
          <a:p>
            <a:endParaRPr lang="en-US" dirty="0"/>
          </a:p>
        </p:txBody>
      </p:sp>
      <p:sp>
        <p:nvSpPr>
          <p:cNvPr id="135" name="Graphic 122">
            <a:extLst>
              <a:ext uri="{FF2B5EF4-FFF2-40B4-BE49-F238E27FC236}">
                <a16:creationId xmlns:a16="http://schemas.microsoft.com/office/drawing/2014/main" xmlns="" id="{6BD55761-B955-5141-A79D-42C77E26FEE3}"/>
              </a:ext>
            </a:extLst>
          </p:cNvPr>
          <p:cNvSpPr/>
          <p:nvPr/>
        </p:nvSpPr>
        <p:spPr>
          <a:xfrm>
            <a:off x="9033633" y="5165659"/>
            <a:ext cx="402445" cy="450738"/>
          </a:xfrm>
          <a:custGeom>
            <a:avLst/>
            <a:gdLst>
              <a:gd name="connsiteX0" fmla="*/ 32196 w 402445"/>
              <a:gd name="connsiteY0" fmla="*/ 0 h 450738"/>
              <a:gd name="connsiteX1" fmla="*/ 0 w 402445"/>
              <a:gd name="connsiteY1" fmla="*/ 32196 h 450738"/>
              <a:gd name="connsiteX2" fmla="*/ 0 w 402445"/>
              <a:gd name="connsiteY2" fmla="*/ 386347 h 450738"/>
              <a:gd name="connsiteX3" fmla="*/ 32196 w 402445"/>
              <a:gd name="connsiteY3" fmla="*/ 418543 h 450738"/>
              <a:gd name="connsiteX4" fmla="*/ 173177 w 402445"/>
              <a:gd name="connsiteY4" fmla="*/ 418543 h 450738"/>
              <a:gd name="connsiteX5" fmla="*/ 126833 w 402445"/>
              <a:gd name="connsiteY5" fmla="*/ 372199 h 450738"/>
              <a:gd name="connsiteX6" fmla="*/ 126833 w 402445"/>
              <a:gd name="connsiteY6" fmla="*/ 303909 h 450738"/>
              <a:gd name="connsiteX7" fmla="*/ 165223 w 402445"/>
              <a:gd name="connsiteY7" fmla="*/ 290169 h 450738"/>
              <a:gd name="connsiteX8" fmla="*/ 170410 w 402445"/>
              <a:gd name="connsiteY8" fmla="*/ 283094 h 450738"/>
              <a:gd name="connsiteX9" fmla="*/ 234801 w 402445"/>
              <a:gd name="connsiteY9" fmla="*/ 218703 h 450738"/>
              <a:gd name="connsiteX10" fmla="*/ 241844 w 402445"/>
              <a:gd name="connsiteY10" fmla="*/ 213516 h 450738"/>
              <a:gd name="connsiteX11" fmla="*/ 255615 w 402445"/>
              <a:gd name="connsiteY11" fmla="*/ 175126 h 450738"/>
              <a:gd name="connsiteX12" fmla="*/ 321924 w 402445"/>
              <a:gd name="connsiteY12" fmla="*/ 173523 h 450738"/>
              <a:gd name="connsiteX13" fmla="*/ 321924 w 402445"/>
              <a:gd name="connsiteY13" fmla="*/ 120734 h 450738"/>
              <a:gd name="connsiteX14" fmla="*/ 317209 w 402445"/>
              <a:gd name="connsiteY14" fmla="*/ 109352 h 450738"/>
              <a:gd name="connsiteX15" fmla="*/ 212573 w 402445"/>
              <a:gd name="connsiteY15" fmla="*/ 4716 h 450738"/>
              <a:gd name="connsiteX16" fmla="*/ 201223 w 402445"/>
              <a:gd name="connsiteY16" fmla="*/ 0 h 450738"/>
              <a:gd name="connsiteX17" fmla="*/ 32196 w 402445"/>
              <a:gd name="connsiteY17" fmla="*/ 0 h 450738"/>
              <a:gd name="connsiteX18" fmla="*/ 193174 w 402445"/>
              <a:gd name="connsiteY18" fmla="*/ 30655 h 450738"/>
              <a:gd name="connsiteX19" fmla="*/ 291301 w 402445"/>
              <a:gd name="connsiteY19" fmla="*/ 128782 h 450738"/>
              <a:gd name="connsiteX20" fmla="*/ 209271 w 402445"/>
              <a:gd name="connsiteY20" fmla="*/ 128782 h 450738"/>
              <a:gd name="connsiteX21" fmla="*/ 193174 w 402445"/>
              <a:gd name="connsiteY21" fmla="*/ 112685 h 450738"/>
              <a:gd name="connsiteX22" fmla="*/ 193174 w 402445"/>
              <a:gd name="connsiteY22" fmla="*/ 30655 h 450738"/>
              <a:gd name="connsiteX23" fmla="*/ 289603 w 402445"/>
              <a:gd name="connsiteY23" fmla="*/ 193016 h 450738"/>
              <a:gd name="connsiteX24" fmla="*/ 273508 w 402445"/>
              <a:gd name="connsiteY24" fmla="*/ 209120 h 450738"/>
              <a:gd name="connsiteX25" fmla="*/ 278379 w 402445"/>
              <a:gd name="connsiteY25" fmla="*/ 220653 h 450738"/>
              <a:gd name="connsiteX26" fmla="*/ 342770 w 402445"/>
              <a:gd name="connsiteY26" fmla="*/ 285044 h 450738"/>
              <a:gd name="connsiteX27" fmla="*/ 365533 w 402445"/>
              <a:gd name="connsiteY27" fmla="*/ 285507 h 450738"/>
              <a:gd name="connsiteX28" fmla="*/ 365996 w 402445"/>
              <a:gd name="connsiteY28" fmla="*/ 262745 h 450738"/>
              <a:gd name="connsiteX29" fmla="*/ 365533 w 402445"/>
              <a:gd name="connsiteY29" fmla="*/ 262281 h 450738"/>
              <a:gd name="connsiteX30" fmla="*/ 301142 w 402445"/>
              <a:gd name="connsiteY30" fmla="*/ 197890 h 450738"/>
              <a:gd name="connsiteX31" fmla="*/ 289603 w 402445"/>
              <a:gd name="connsiteY31" fmla="*/ 193016 h 450738"/>
              <a:gd name="connsiteX32" fmla="*/ 257565 w 402445"/>
              <a:gd name="connsiteY32" fmla="*/ 241467 h 450738"/>
              <a:gd name="connsiteX33" fmla="*/ 193174 w 402445"/>
              <a:gd name="connsiteY33" fmla="*/ 305858 h 450738"/>
              <a:gd name="connsiteX34" fmla="*/ 257565 w 402445"/>
              <a:gd name="connsiteY34" fmla="*/ 370249 h 450738"/>
              <a:gd name="connsiteX35" fmla="*/ 321956 w 402445"/>
              <a:gd name="connsiteY35" fmla="*/ 305858 h 450738"/>
              <a:gd name="connsiteX36" fmla="*/ 257565 w 402445"/>
              <a:gd name="connsiteY36" fmla="*/ 241467 h 450738"/>
              <a:gd name="connsiteX37" fmla="*/ 160820 w 402445"/>
              <a:gd name="connsiteY37" fmla="*/ 321798 h 450738"/>
              <a:gd name="connsiteX38" fmla="*/ 144726 w 402445"/>
              <a:gd name="connsiteY38" fmla="*/ 337903 h 450738"/>
              <a:gd name="connsiteX39" fmla="*/ 149597 w 402445"/>
              <a:gd name="connsiteY39" fmla="*/ 349435 h 450738"/>
              <a:gd name="connsiteX40" fmla="*/ 213988 w 402445"/>
              <a:gd name="connsiteY40" fmla="*/ 413826 h 450738"/>
              <a:gd name="connsiteX41" fmla="*/ 236750 w 402445"/>
              <a:gd name="connsiteY41" fmla="*/ 414290 h 450738"/>
              <a:gd name="connsiteX42" fmla="*/ 237214 w 402445"/>
              <a:gd name="connsiteY42" fmla="*/ 391527 h 450738"/>
              <a:gd name="connsiteX43" fmla="*/ 236750 w 402445"/>
              <a:gd name="connsiteY43" fmla="*/ 391064 h 450738"/>
              <a:gd name="connsiteX44" fmla="*/ 172359 w 402445"/>
              <a:gd name="connsiteY44" fmla="*/ 326673 h 450738"/>
              <a:gd name="connsiteX45" fmla="*/ 160820 w 402445"/>
              <a:gd name="connsiteY45" fmla="*/ 321798 h 450738"/>
              <a:gd name="connsiteX46" fmla="*/ 322082 w 402445"/>
              <a:gd name="connsiteY46" fmla="*/ 347613 h 450738"/>
              <a:gd name="connsiteX47" fmla="*/ 299319 w 402445"/>
              <a:gd name="connsiteY47" fmla="*/ 370375 h 450738"/>
              <a:gd name="connsiteX48" fmla="*/ 374808 w 402445"/>
              <a:gd name="connsiteY48" fmla="*/ 445866 h 450738"/>
              <a:gd name="connsiteX49" fmla="*/ 374966 w 402445"/>
              <a:gd name="connsiteY49" fmla="*/ 446022 h 450738"/>
              <a:gd name="connsiteX50" fmla="*/ 386347 w 402445"/>
              <a:gd name="connsiteY50" fmla="*/ 450738 h 450738"/>
              <a:gd name="connsiteX51" fmla="*/ 402445 w 402445"/>
              <a:gd name="connsiteY51" fmla="*/ 434641 h 450738"/>
              <a:gd name="connsiteX52" fmla="*/ 397728 w 402445"/>
              <a:gd name="connsiteY52" fmla="*/ 423259 h 450738"/>
              <a:gd name="connsiteX53" fmla="*/ 322082 w 402445"/>
              <a:gd name="connsiteY53" fmla="*/ 347613 h 450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402445" h="450738">
                <a:moveTo>
                  <a:pt x="32196" y="0"/>
                </a:moveTo>
                <a:cubicBezTo>
                  <a:pt x="14408" y="0"/>
                  <a:pt x="0" y="14408"/>
                  <a:pt x="0" y="32196"/>
                </a:cubicBezTo>
                <a:lnTo>
                  <a:pt x="0" y="386347"/>
                </a:lnTo>
                <a:cubicBezTo>
                  <a:pt x="0" y="404135"/>
                  <a:pt x="14408" y="418543"/>
                  <a:pt x="32196" y="418543"/>
                </a:cubicBezTo>
                <a:lnTo>
                  <a:pt x="173177" y="418543"/>
                </a:lnTo>
                <a:lnTo>
                  <a:pt x="126833" y="372199"/>
                </a:lnTo>
                <a:cubicBezTo>
                  <a:pt x="107966" y="353348"/>
                  <a:pt x="107966" y="322759"/>
                  <a:pt x="126833" y="303909"/>
                </a:cubicBezTo>
                <a:cubicBezTo>
                  <a:pt x="137345" y="293397"/>
                  <a:pt x="151492" y="288962"/>
                  <a:pt x="165223" y="290169"/>
                </a:cubicBezTo>
                <a:cubicBezTo>
                  <a:pt x="166640" y="287658"/>
                  <a:pt x="168285" y="285235"/>
                  <a:pt x="170410" y="283094"/>
                </a:cubicBezTo>
                <a:lnTo>
                  <a:pt x="234801" y="218703"/>
                </a:lnTo>
                <a:cubicBezTo>
                  <a:pt x="236942" y="216562"/>
                  <a:pt x="239332" y="214917"/>
                  <a:pt x="241844" y="213516"/>
                </a:cubicBezTo>
                <a:cubicBezTo>
                  <a:pt x="240636" y="199785"/>
                  <a:pt x="245087" y="185622"/>
                  <a:pt x="255615" y="175126"/>
                </a:cubicBezTo>
                <a:cubicBezTo>
                  <a:pt x="273854" y="156871"/>
                  <a:pt x="302977" y="156443"/>
                  <a:pt x="321924" y="173523"/>
                </a:cubicBezTo>
                <a:lnTo>
                  <a:pt x="321924" y="120734"/>
                </a:lnTo>
                <a:cubicBezTo>
                  <a:pt x="321924" y="116468"/>
                  <a:pt x="320235" y="112362"/>
                  <a:pt x="317209" y="109352"/>
                </a:cubicBezTo>
                <a:lnTo>
                  <a:pt x="212573" y="4716"/>
                </a:lnTo>
                <a:cubicBezTo>
                  <a:pt x="209563" y="1690"/>
                  <a:pt x="205488" y="0"/>
                  <a:pt x="201223" y="0"/>
                </a:cubicBezTo>
                <a:lnTo>
                  <a:pt x="32196" y="0"/>
                </a:lnTo>
                <a:close/>
                <a:moveTo>
                  <a:pt x="193174" y="30655"/>
                </a:moveTo>
                <a:lnTo>
                  <a:pt x="291301" y="128782"/>
                </a:lnTo>
                <a:lnTo>
                  <a:pt x="209271" y="128782"/>
                </a:lnTo>
                <a:cubicBezTo>
                  <a:pt x="200385" y="128782"/>
                  <a:pt x="193174" y="121571"/>
                  <a:pt x="193174" y="112685"/>
                </a:cubicBezTo>
                <a:lnTo>
                  <a:pt x="193174" y="30655"/>
                </a:lnTo>
                <a:close/>
                <a:moveTo>
                  <a:pt x="289603" y="193016"/>
                </a:moveTo>
                <a:cubicBezTo>
                  <a:pt x="280712" y="193019"/>
                  <a:pt x="273506" y="200229"/>
                  <a:pt x="273508" y="209120"/>
                </a:cubicBezTo>
                <a:cubicBezTo>
                  <a:pt x="273510" y="213463"/>
                  <a:pt x="275266" y="217623"/>
                  <a:pt x="278379" y="220653"/>
                </a:cubicBezTo>
                <a:lnTo>
                  <a:pt x="342770" y="285044"/>
                </a:lnTo>
                <a:cubicBezTo>
                  <a:pt x="348928" y="291459"/>
                  <a:pt x="359119" y="291666"/>
                  <a:pt x="365533" y="285507"/>
                </a:cubicBezTo>
                <a:cubicBezTo>
                  <a:pt x="371948" y="279350"/>
                  <a:pt x="372155" y="269158"/>
                  <a:pt x="365996" y="262745"/>
                </a:cubicBezTo>
                <a:cubicBezTo>
                  <a:pt x="365845" y="262587"/>
                  <a:pt x="365691" y="262433"/>
                  <a:pt x="365533" y="262281"/>
                </a:cubicBezTo>
                <a:lnTo>
                  <a:pt x="301142" y="197890"/>
                </a:lnTo>
                <a:cubicBezTo>
                  <a:pt x="298112" y="194774"/>
                  <a:pt x="293949" y="193016"/>
                  <a:pt x="289603" y="193016"/>
                </a:cubicBezTo>
                <a:close/>
                <a:moveTo>
                  <a:pt x="257565" y="241467"/>
                </a:moveTo>
                <a:lnTo>
                  <a:pt x="193174" y="305858"/>
                </a:lnTo>
                <a:lnTo>
                  <a:pt x="257565" y="370249"/>
                </a:lnTo>
                <a:lnTo>
                  <a:pt x="321956" y="305858"/>
                </a:lnTo>
                <a:lnTo>
                  <a:pt x="257565" y="241467"/>
                </a:lnTo>
                <a:close/>
                <a:moveTo>
                  <a:pt x="160820" y="321798"/>
                </a:moveTo>
                <a:cubicBezTo>
                  <a:pt x="151929" y="321801"/>
                  <a:pt x="144724" y="329012"/>
                  <a:pt x="144726" y="337903"/>
                </a:cubicBezTo>
                <a:cubicBezTo>
                  <a:pt x="144727" y="342246"/>
                  <a:pt x="146484" y="346405"/>
                  <a:pt x="149597" y="349435"/>
                </a:cubicBezTo>
                <a:lnTo>
                  <a:pt x="213988" y="413826"/>
                </a:lnTo>
                <a:cubicBezTo>
                  <a:pt x="220145" y="420241"/>
                  <a:pt x="230337" y="420449"/>
                  <a:pt x="236750" y="414290"/>
                </a:cubicBezTo>
                <a:cubicBezTo>
                  <a:pt x="243165" y="408132"/>
                  <a:pt x="243373" y="397941"/>
                  <a:pt x="237214" y="391527"/>
                </a:cubicBezTo>
                <a:cubicBezTo>
                  <a:pt x="237063" y="391370"/>
                  <a:pt x="236908" y="391215"/>
                  <a:pt x="236750" y="391064"/>
                </a:cubicBezTo>
                <a:lnTo>
                  <a:pt x="172359" y="326673"/>
                </a:lnTo>
                <a:cubicBezTo>
                  <a:pt x="169330" y="323556"/>
                  <a:pt x="165167" y="321798"/>
                  <a:pt x="160820" y="321798"/>
                </a:cubicBezTo>
                <a:close/>
                <a:moveTo>
                  <a:pt x="322082" y="347613"/>
                </a:moveTo>
                <a:lnTo>
                  <a:pt x="299319" y="370375"/>
                </a:lnTo>
                <a:lnTo>
                  <a:pt x="374808" y="445866"/>
                </a:lnTo>
                <a:cubicBezTo>
                  <a:pt x="374860" y="445917"/>
                  <a:pt x="374913" y="445970"/>
                  <a:pt x="374966" y="446022"/>
                </a:cubicBezTo>
                <a:cubicBezTo>
                  <a:pt x="377984" y="449042"/>
                  <a:pt x="382078" y="450738"/>
                  <a:pt x="386347" y="450738"/>
                </a:cubicBezTo>
                <a:cubicBezTo>
                  <a:pt x="395238" y="450738"/>
                  <a:pt x="402445" y="443531"/>
                  <a:pt x="402445" y="434641"/>
                </a:cubicBezTo>
                <a:cubicBezTo>
                  <a:pt x="402445" y="430371"/>
                  <a:pt x="400748" y="426278"/>
                  <a:pt x="397728" y="423259"/>
                </a:cubicBezTo>
                <a:lnTo>
                  <a:pt x="322082" y="347613"/>
                </a:lnTo>
                <a:close/>
              </a:path>
            </a:pathLst>
          </a:custGeom>
          <a:solidFill>
            <a:srgbClr val="45454E"/>
          </a:solidFill>
          <a:ln w="15875" cap="flat">
            <a:noFill/>
            <a:prstDash val="solid"/>
            <a:miter/>
          </a:ln>
        </p:spPr>
        <p:txBody>
          <a:bodyPr rtlCol="0" anchor="ctr"/>
          <a:lstStyle/>
          <a:p>
            <a:endParaRPr lang="en-US" dirty="0"/>
          </a:p>
        </p:txBody>
      </p:sp>
      <p:sp>
        <p:nvSpPr>
          <p:cNvPr id="138" name="Graphic 87">
            <a:extLst>
              <a:ext uri="{FF2B5EF4-FFF2-40B4-BE49-F238E27FC236}">
                <a16:creationId xmlns:a16="http://schemas.microsoft.com/office/drawing/2014/main" xmlns="" id="{68CDA6E9-AA4C-3C4B-B531-5D13840C9925}"/>
              </a:ext>
            </a:extLst>
          </p:cNvPr>
          <p:cNvSpPr/>
          <p:nvPr/>
        </p:nvSpPr>
        <p:spPr>
          <a:xfrm>
            <a:off x="6066748" y="5722482"/>
            <a:ext cx="442819" cy="442819"/>
          </a:xfrm>
          <a:custGeom>
            <a:avLst/>
            <a:gdLst>
              <a:gd name="connsiteX0" fmla="*/ 442820 w 442819"/>
              <a:gd name="connsiteY0" fmla="*/ 221410 h 442819"/>
              <a:gd name="connsiteX1" fmla="*/ 221410 w 442819"/>
              <a:gd name="connsiteY1" fmla="*/ 442820 h 442819"/>
              <a:gd name="connsiteX2" fmla="*/ 0 w 442819"/>
              <a:gd name="connsiteY2" fmla="*/ 221410 h 442819"/>
              <a:gd name="connsiteX3" fmla="*/ 221410 w 442819"/>
              <a:gd name="connsiteY3" fmla="*/ 0 h 442819"/>
              <a:gd name="connsiteX4" fmla="*/ 442820 w 442819"/>
              <a:gd name="connsiteY4" fmla="*/ 221410 h 442819"/>
              <a:gd name="connsiteX5" fmla="*/ 195799 w 442819"/>
              <a:gd name="connsiteY5" fmla="*/ 338644 h 442819"/>
              <a:gd name="connsiteX6" fmla="*/ 360071 w 442819"/>
              <a:gd name="connsiteY6" fmla="*/ 174373 h 442819"/>
              <a:gd name="connsiteX7" fmla="*/ 360071 w 442819"/>
              <a:gd name="connsiteY7" fmla="*/ 154172 h 442819"/>
              <a:gd name="connsiteX8" fmla="*/ 339870 w 442819"/>
              <a:gd name="connsiteY8" fmla="*/ 133971 h 442819"/>
              <a:gd name="connsiteX9" fmla="*/ 319668 w 442819"/>
              <a:gd name="connsiteY9" fmla="*/ 133971 h 442819"/>
              <a:gd name="connsiteX10" fmla="*/ 185699 w 442819"/>
              <a:gd name="connsiteY10" fmla="*/ 267940 h 442819"/>
              <a:gd name="connsiteX11" fmla="*/ 123151 w 442819"/>
              <a:gd name="connsiteY11" fmla="*/ 205392 h 442819"/>
              <a:gd name="connsiteX12" fmla="*/ 102949 w 442819"/>
              <a:gd name="connsiteY12" fmla="*/ 205392 h 442819"/>
              <a:gd name="connsiteX13" fmla="*/ 82748 w 442819"/>
              <a:gd name="connsiteY13" fmla="*/ 225593 h 442819"/>
              <a:gd name="connsiteX14" fmla="*/ 82748 w 442819"/>
              <a:gd name="connsiteY14" fmla="*/ 245794 h 442819"/>
              <a:gd name="connsiteX15" fmla="*/ 175598 w 442819"/>
              <a:gd name="connsiteY15" fmla="*/ 338644 h 442819"/>
              <a:gd name="connsiteX16" fmla="*/ 195799 w 442819"/>
              <a:gd name="connsiteY16" fmla="*/ 338644 h 442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2819" h="442819">
                <a:moveTo>
                  <a:pt x="442820" y="221410"/>
                </a:moveTo>
                <a:cubicBezTo>
                  <a:pt x="442820" y="343691"/>
                  <a:pt x="343691" y="442820"/>
                  <a:pt x="221410" y="442820"/>
                </a:cubicBezTo>
                <a:cubicBezTo>
                  <a:pt x="99128" y="442820"/>
                  <a:pt x="0" y="343691"/>
                  <a:pt x="0" y="221410"/>
                </a:cubicBezTo>
                <a:cubicBezTo>
                  <a:pt x="0" y="99128"/>
                  <a:pt x="99128" y="0"/>
                  <a:pt x="221410" y="0"/>
                </a:cubicBezTo>
                <a:cubicBezTo>
                  <a:pt x="343691" y="0"/>
                  <a:pt x="442820" y="99128"/>
                  <a:pt x="442820" y="221410"/>
                </a:cubicBezTo>
                <a:close/>
                <a:moveTo>
                  <a:pt x="195799" y="338644"/>
                </a:moveTo>
                <a:lnTo>
                  <a:pt x="360071" y="174373"/>
                </a:lnTo>
                <a:cubicBezTo>
                  <a:pt x="365649" y="168795"/>
                  <a:pt x="365649" y="159750"/>
                  <a:pt x="360071" y="154172"/>
                </a:cubicBezTo>
                <a:lnTo>
                  <a:pt x="339870" y="133971"/>
                </a:lnTo>
                <a:cubicBezTo>
                  <a:pt x="334292" y="128392"/>
                  <a:pt x="325247" y="128392"/>
                  <a:pt x="319668" y="133971"/>
                </a:cubicBezTo>
                <a:lnTo>
                  <a:pt x="185699" y="267940"/>
                </a:lnTo>
                <a:lnTo>
                  <a:pt x="123151" y="205392"/>
                </a:lnTo>
                <a:cubicBezTo>
                  <a:pt x="117573" y="199814"/>
                  <a:pt x="108528" y="199814"/>
                  <a:pt x="102949" y="205392"/>
                </a:cubicBezTo>
                <a:lnTo>
                  <a:pt x="82748" y="225593"/>
                </a:lnTo>
                <a:cubicBezTo>
                  <a:pt x="77170" y="231171"/>
                  <a:pt x="77170" y="240216"/>
                  <a:pt x="82748" y="245794"/>
                </a:cubicBezTo>
                <a:lnTo>
                  <a:pt x="175598" y="338644"/>
                </a:lnTo>
                <a:cubicBezTo>
                  <a:pt x="181177" y="344223"/>
                  <a:pt x="190220" y="344223"/>
                  <a:pt x="195799" y="338644"/>
                </a:cubicBezTo>
                <a:close/>
              </a:path>
            </a:pathLst>
          </a:custGeom>
          <a:solidFill>
            <a:srgbClr val="45454E"/>
          </a:solidFill>
          <a:ln w="874" cap="flat">
            <a:noFill/>
            <a:prstDash val="solid"/>
            <a:miter/>
          </a:ln>
        </p:spPr>
        <p:txBody>
          <a:bodyPr rtlCol="0" anchor="ctr"/>
          <a:lstStyle/>
          <a:p>
            <a:endParaRPr lang="en-US" dirty="0"/>
          </a:p>
        </p:txBody>
      </p:sp>
      <p:sp>
        <p:nvSpPr>
          <p:cNvPr id="139" name="TextBox 138">
            <a:extLst>
              <a:ext uri="{FF2B5EF4-FFF2-40B4-BE49-F238E27FC236}">
                <a16:creationId xmlns:a16="http://schemas.microsoft.com/office/drawing/2014/main" xmlns="" id="{49681FE4-309A-0549-8755-01FD05DD275D}"/>
              </a:ext>
            </a:extLst>
          </p:cNvPr>
          <p:cNvSpPr txBox="1"/>
          <p:nvPr/>
        </p:nvSpPr>
        <p:spPr>
          <a:xfrm>
            <a:off x="4480500" y="3184599"/>
            <a:ext cx="1113962" cy="461665"/>
          </a:xfrm>
          <a:prstGeom prst="rect">
            <a:avLst/>
          </a:prstGeom>
          <a:noFill/>
        </p:spPr>
        <p:txBody>
          <a:bodyPr wrap="square" rtlCol="0">
            <a:spAutoFit/>
          </a:bodyPr>
          <a:lstStyle/>
          <a:p>
            <a:pPr algn="ctr">
              <a:spcAft>
                <a:spcPts val="600"/>
              </a:spcAft>
            </a:pPr>
            <a:r>
              <a:rPr lang="en-US" sz="1200" b="1" dirty="0"/>
              <a:t>Federal Student Loans</a:t>
            </a:r>
          </a:p>
        </p:txBody>
      </p:sp>
      <p:sp>
        <p:nvSpPr>
          <p:cNvPr id="140" name="TextBox 139">
            <a:extLst>
              <a:ext uri="{FF2B5EF4-FFF2-40B4-BE49-F238E27FC236}">
                <a16:creationId xmlns:a16="http://schemas.microsoft.com/office/drawing/2014/main" xmlns="" id="{C417D070-F6B1-4B49-9E67-3CDE5FEE4736}"/>
              </a:ext>
            </a:extLst>
          </p:cNvPr>
          <p:cNvSpPr txBox="1"/>
          <p:nvPr/>
        </p:nvSpPr>
        <p:spPr>
          <a:xfrm>
            <a:off x="5856438" y="3280748"/>
            <a:ext cx="877960" cy="276999"/>
          </a:xfrm>
          <a:prstGeom prst="rect">
            <a:avLst/>
          </a:prstGeom>
          <a:noFill/>
        </p:spPr>
        <p:txBody>
          <a:bodyPr wrap="square" rtlCol="0">
            <a:spAutoFit/>
          </a:bodyPr>
          <a:lstStyle/>
          <a:p>
            <a:pPr algn="ctr">
              <a:spcAft>
                <a:spcPts val="600"/>
              </a:spcAft>
            </a:pPr>
            <a:r>
              <a:rPr lang="en-US" sz="1200" b="1" dirty="0"/>
              <a:t>ISAs</a:t>
            </a:r>
          </a:p>
        </p:txBody>
      </p:sp>
      <p:sp>
        <p:nvSpPr>
          <p:cNvPr id="141" name="TextBox 140">
            <a:extLst>
              <a:ext uri="{FF2B5EF4-FFF2-40B4-BE49-F238E27FC236}">
                <a16:creationId xmlns:a16="http://schemas.microsoft.com/office/drawing/2014/main" xmlns="" id="{9264DB6A-E680-EE40-9956-DCC164E98832}"/>
              </a:ext>
            </a:extLst>
          </p:cNvPr>
          <p:cNvSpPr txBox="1"/>
          <p:nvPr/>
        </p:nvSpPr>
        <p:spPr>
          <a:xfrm>
            <a:off x="6964985" y="3219874"/>
            <a:ext cx="1113962" cy="276999"/>
          </a:xfrm>
          <a:prstGeom prst="rect">
            <a:avLst/>
          </a:prstGeom>
          <a:noFill/>
        </p:spPr>
        <p:txBody>
          <a:bodyPr wrap="square" rtlCol="0">
            <a:spAutoFit/>
          </a:bodyPr>
          <a:lstStyle/>
          <a:p>
            <a:pPr algn="ctr">
              <a:spcAft>
                <a:spcPts val="600"/>
              </a:spcAft>
            </a:pPr>
            <a:r>
              <a:rPr lang="en-US" sz="1200" b="1" dirty="0"/>
              <a:t>Private Loans</a:t>
            </a:r>
          </a:p>
        </p:txBody>
      </p:sp>
      <p:grpSp>
        <p:nvGrpSpPr>
          <p:cNvPr id="142" name="Group 141">
            <a:extLst>
              <a:ext uri="{FF2B5EF4-FFF2-40B4-BE49-F238E27FC236}">
                <a16:creationId xmlns:a16="http://schemas.microsoft.com/office/drawing/2014/main" xmlns="" id="{53751DA2-471C-834C-981E-6978994C7D56}"/>
              </a:ext>
            </a:extLst>
          </p:cNvPr>
          <p:cNvGrpSpPr/>
          <p:nvPr/>
        </p:nvGrpSpPr>
        <p:grpSpPr>
          <a:xfrm>
            <a:off x="4731769" y="2565085"/>
            <a:ext cx="636104" cy="636104"/>
            <a:chOff x="6298281" y="730727"/>
            <a:chExt cx="636104" cy="636104"/>
          </a:xfrm>
        </p:grpSpPr>
        <p:sp>
          <p:nvSpPr>
            <p:cNvPr id="143" name="Rectangle 142">
              <a:extLst>
                <a:ext uri="{FF2B5EF4-FFF2-40B4-BE49-F238E27FC236}">
                  <a16:creationId xmlns:a16="http://schemas.microsoft.com/office/drawing/2014/main" xmlns="" id="{ABADFE1E-1D14-A94F-BF61-BC76B26311FB}"/>
                </a:ext>
              </a:extLst>
            </p:cNvPr>
            <p:cNvSpPr/>
            <p:nvPr/>
          </p:nvSpPr>
          <p:spPr>
            <a:xfrm>
              <a:off x="6298281" y="730727"/>
              <a:ext cx="636104" cy="636104"/>
            </a:xfrm>
            <a:prstGeom prst="rect">
              <a:avLst/>
            </a:prstGeom>
            <a:noFill/>
            <a:ln>
              <a:solidFill>
                <a:srgbClr val="4545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4" name="Group 143">
            <a:extLst>
              <a:ext uri="{FF2B5EF4-FFF2-40B4-BE49-F238E27FC236}">
                <a16:creationId xmlns:a16="http://schemas.microsoft.com/office/drawing/2014/main" xmlns="" id="{9752E3BC-CB71-BD4D-AAD4-9E05B8D32C8E}"/>
              </a:ext>
            </a:extLst>
          </p:cNvPr>
          <p:cNvGrpSpPr/>
          <p:nvPr/>
        </p:nvGrpSpPr>
        <p:grpSpPr>
          <a:xfrm>
            <a:off x="5975885" y="2565085"/>
            <a:ext cx="636104" cy="636104"/>
            <a:chOff x="6298281" y="730727"/>
            <a:chExt cx="636104" cy="636104"/>
          </a:xfrm>
        </p:grpSpPr>
        <p:sp>
          <p:nvSpPr>
            <p:cNvPr id="145" name="Rectangle 144">
              <a:extLst>
                <a:ext uri="{FF2B5EF4-FFF2-40B4-BE49-F238E27FC236}">
                  <a16:creationId xmlns:a16="http://schemas.microsoft.com/office/drawing/2014/main" xmlns="" id="{02EC07C0-6360-7840-86D0-DF632E93C123}"/>
                </a:ext>
              </a:extLst>
            </p:cNvPr>
            <p:cNvSpPr/>
            <p:nvPr/>
          </p:nvSpPr>
          <p:spPr>
            <a:xfrm>
              <a:off x="6298281" y="730727"/>
              <a:ext cx="636104" cy="636104"/>
            </a:xfrm>
            <a:prstGeom prst="rect">
              <a:avLst/>
            </a:prstGeom>
            <a:noFill/>
            <a:ln>
              <a:solidFill>
                <a:srgbClr val="4545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6" name="Group 145">
            <a:extLst>
              <a:ext uri="{FF2B5EF4-FFF2-40B4-BE49-F238E27FC236}">
                <a16:creationId xmlns:a16="http://schemas.microsoft.com/office/drawing/2014/main" xmlns="" id="{0542ACE9-A9F9-3149-9320-4CFECEF4397D}"/>
              </a:ext>
            </a:extLst>
          </p:cNvPr>
          <p:cNvGrpSpPr/>
          <p:nvPr/>
        </p:nvGrpSpPr>
        <p:grpSpPr>
          <a:xfrm>
            <a:off x="7220001" y="2565085"/>
            <a:ext cx="636104" cy="636104"/>
            <a:chOff x="6298281" y="730727"/>
            <a:chExt cx="636104" cy="636104"/>
          </a:xfrm>
        </p:grpSpPr>
        <p:sp>
          <p:nvSpPr>
            <p:cNvPr id="151" name="Rectangle 150">
              <a:extLst>
                <a:ext uri="{FF2B5EF4-FFF2-40B4-BE49-F238E27FC236}">
                  <a16:creationId xmlns:a16="http://schemas.microsoft.com/office/drawing/2014/main" xmlns="" id="{85A139B7-E04F-BA4F-98BB-26EA962E732D}"/>
                </a:ext>
              </a:extLst>
            </p:cNvPr>
            <p:cNvSpPr/>
            <p:nvPr/>
          </p:nvSpPr>
          <p:spPr>
            <a:xfrm>
              <a:off x="6298281" y="730727"/>
              <a:ext cx="636104" cy="636104"/>
            </a:xfrm>
            <a:prstGeom prst="rect">
              <a:avLst/>
            </a:prstGeom>
            <a:noFill/>
            <a:ln>
              <a:solidFill>
                <a:srgbClr val="4545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52" name="Graphic 30">
            <a:extLst>
              <a:ext uri="{FF2B5EF4-FFF2-40B4-BE49-F238E27FC236}">
                <a16:creationId xmlns:a16="http://schemas.microsoft.com/office/drawing/2014/main" xmlns="" id="{8E16BC23-000C-F544-AFCC-6616C0D77E55}"/>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6102500" y="2652413"/>
            <a:ext cx="373131" cy="475742"/>
          </a:xfrm>
          <a:prstGeom prst="rect">
            <a:avLst/>
          </a:prstGeom>
        </p:spPr>
      </p:pic>
      <p:pic>
        <p:nvPicPr>
          <p:cNvPr id="153" name="Graphic 38">
            <a:extLst>
              <a:ext uri="{FF2B5EF4-FFF2-40B4-BE49-F238E27FC236}">
                <a16:creationId xmlns:a16="http://schemas.microsoft.com/office/drawing/2014/main" xmlns="" id="{8170CEF3-91C6-0A43-A3B9-98A6E296F8FA}"/>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7269167" y="2653260"/>
            <a:ext cx="512424" cy="455486"/>
          </a:xfrm>
          <a:prstGeom prst="rect">
            <a:avLst/>
          </a:prstGeom>
        </p:spPr>
      </p:pic>
      <p:pic>
        <p:nvPicPr>
          <p:cNvPr id="155" name="Graphic 40">
            <a:extLst>
              <a:ext uri="{FF2B5EF4-FFF2-40B4-BE49-F238E27FC236}">
                <a16:creationId xmlns:a16="http://schemas.microsoft.com/office/drawing/2014/main" xmlns="" id="{65C7E722-2D6A-DB4B-87ED-229A34DF9C20}"/>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4795828" y="2646053"/>
            <a:ext cx="482102" cy="482102"/>
          </a:xfrm>
          <a:prstGeom prst="rect">
            <a:avLst/>
          </a:prstGeom>
        </p:spPr>
      </p:pic>
    </p:spTree>
    <p:extLst>
      <p:ext uri="{BB962C8B-B14F-4D97-AF65-F5344CB8AC3E}">
        <p14:creationId xmlns:p14="http://schemas.microsoft.com/office/powerpoint/2010/main" val="5914846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3984" y="762000"/>
            <a:ext cx="10173811" cy="5710518"/>
          </a:xfrm>
        </p:spPr>
        <p:txBody>
          <a:bodyPr>
            <a:noAutofit/>
          </a:bodyPr>
          <a:lstStyle/>
          <a:p>
            <a:pPr marL="0" indent="0">
              <a:buNone/>
            </a:pPr>
            <a:r>
              <a:rPr lang="en-US" sz="1800" b="1" u="sng" dirty="0">
                <a:solidFill>
                  <a:srgbClr val="0776A0"/>
                </a:solidFill>
              </a:rPr>
              <a:t>Proven Underwriting Process</a:t>
            </a:r>
          </a:p>
          <a:p>
            <a:pPr marL="0" indent="0">
              <a:buNone/>
            </a:pPr>
            <a:r>
              <a:rPr lang="en-US" sz="1600" dirty="0">
                <a:solidFill>
                  <a:schemeClr val="tx1">
                    <a:lumMod val="85000"/>
                    <a:lumOff val="15000"/>
                  </a:schemeClr>
                </a:solidFill>
              </a:rPr>
              <a:t>Students are pre-screened and qualified based </a:t>
            </a:r>
            <a:r>
              <a:rPr lang="en-US" sz="1600" dirty="0" smtClean="0">
                <a:solidFill>
                  <a:schemeClr val="tx1">
                    <a:lumMod val="85000"/>
                    <a:lumOff val="15000"/>
                  </a:schemeClr>
                </a:solidFill>
              </a:rPr>
              <a:t>on:</a:t>
            </a:r>
            <a:endParaRPr lang="en-US" sz="1600" dirty="0">
              <a:solidFill>
                <a:schemeClr val="tx1">
                  <a:lumMod val="85000"/>
                  <a:lumOff val="15000"/>
                </a:schemeClr>
              </a:solidFill>
            </a:endParaRPr>
          </a:p>
          <a:p>
            <a:pPr lvl="1"/>
            <a:r>
              <a:rPr lang="en-US" sz="1400" i="1" dirty="0">
                <a:solidFill>
                  <a:schemeClr val="tx1">
                    <a:lumMod val="85000"/>
                    <a:lumOff val="15000"/>
                  </a:schemeClr>
                </a:solidFill>
              </a:rPr>
              <a:t>Personalized vetting process</a:t>
            </a:r>
          </a:p>
          <a:p>
            <a:pPr lvl="1"/>
            <a:r>
              <a:rPr lang="en-US" sz="1400" i="1" dirty="0">
                <a:solidFill>
                  <a:schemeClr val="tx1">
                    <a:lumMod val="85000"/>
                    <a:lumOff val="15000"/>
                  </a:schemeClr>
                </a:solidFill>
              </a:rPr>
              <a:t>Psychometric validation</a:t>
            </a:r>
          </a:p>
          <a:p>
            <a:pPr lvl="1"/>
            <a:r>
              <a:rPr lang="en-US" sz="1400" i="1" dirty="0">
                <a:solidFill>
                  <a:schemeClr val="tx1">
                    <a:lumMod val="85000"/>
                    <a:lumOff val="15000"/>
                  </a:schemeClr>
                </a:solidFill>
              </a:rPr>
              <a:t>Income assessment models based on experience/social networks </a:t>
            </a:r>
          </a:p>
          <a:p>
            <a:pPr lvl="1"/>
            <a:r>
              <a:rPr lang="en-US" sz="1400" i="1" dirty="0">
                <a:solidFill>
                  <a:schemeClr val="tx1">
                    <a:lumMod val="85000"/>
                    <a:lumOff val="15000"/>
                  </a:schemeClr>
                </a:solidFill>
              </a:rPr>
              <a:t>Credit history or outstanding delinquencies</a:t>
            </a:r>
          </a:p>
          <a:p>
            <a:pPr lvl="1"/>
            <a:r>
              <a:rPr lang="en-US" sz="1400" i="1" dirty="0">
                <a:solidFill>
                  <a:schemeClr val="tx1">
                    <a:lumMod val="85000"/>
                    <a:lumOff val="15000"/>
                  </a:schemeClr>
                </a:solidFill>
              </a:rPr>
              <a:t>Projected/current income </a:t>
            </a:r>
          </a:p>
          <a:p>
            <a:pPr marL="0" indent="0">
              <a:buNone/>
            </a:pPr>
            <a:r>
              <a:rPr lang="en-US" sz="1600" b="1" dirty="0">
                <a:solidFill>
                  <a:schemeClr val="tx1">
                    <a:lumMod val="85000"/>
                    <a:lumOff val="15000"/>
                  </a:schemeClr>
                </a:solidFill>
              </a:rPr>
              <a:t>We have had strong outcomes. </a:t>
            </a:r>
          </a:p>
          <a:p>
            <a:pPr>
              <a:buFont typeface="Wingdings" panose="05000000000000000000" pitchFamily="2" charset="2"/>
              <a:buChar char="§"/>
            </a:pPr>
            <a:r>
              <a:rPr lang="en-US" sz="1600" dirty="0">
                <a:solidFill>
                  <a:schemeClr val="tx1">
                    <a:lumMod val="85000"/>
                    <a:lumOff val="15000"/>
                  </a:schemeClr>
                </a:solidFill>
              </a:rPr>
              <a:t>Percentage of delinquent students: 0%</a:t>
            </a:r>
          </a:p>
          <a:p>
            <a:pPr>
              <a:buFont typeface="Wingdings" panose="05000000000000000000" pitchFamily="2" charset="2"/>
              <a:buChar char="§"/>
            </a:pPr>
            <a:r>
              <a:rPr lang="en-US" sz="1600" dirty="0">
                <a:solidFill>
                  <a:schemeClr val="tx1">
                    <a:lumMod val="85000"/>
                    <a:lumOff val="15000"/>
                  </a:schemeClr>
                </a:solidFill>
              </a:rPr>
              <a:t>Percent of payment status ISA months current (not in deferment): 91.11%.</a:t>
            </a:r>
          </a:p>
          <a:p>
            <a:pPr>
              <a:buFont typeface="Wingdings" panose="05000000000000000000" pitchFamily="2" charset="2"/>
              <a:buChar char="§"/>
            </a:pPr>
            <a:r>
              <a:rPr lang="en-US" sz="1600" dirty="0">
                <a:solidFill>
                  <a:schemeClr val="tx1">
                    <a:lumMod val="85000"/>
                    <a:lumOff val="15000"/>
                  </a:schemeClr>
                </a:solidFill>
              </a:rPr>
              <a:t>2019 current cash on cash yield on payment status ISAs: 12.4% </a:t>
            </a:r>
          </a:p>
          <a:p>
            <a:pPr>
              <a:spcAft>
                <a:spcPts val="300"/>
              </a:spcAft>
              <a:buFont typeface="Wingdings" panose="05000000000000000000" pitchFamily="2" charset="2"/>
              <a:buChar char="§"/>
            </a:pPr>
            <a:r>
              <a:rPr lang="en-US" sz="1600" dirty="0">
                <a:solidFill>
                  <a:schemeClr val="tx1">
                    <a:lumMod val="85000"/>
                    <a:lumOff val="15000"/>
                  </a:schemeClr>
                </a:solidFill>
              </a:rPr>
              <a:t>Funded students at:</a:t>
            </a:r>
          </a:p>
          <a:p>
            <a:pPr lvl="1">
              <a:spcBef>
                <a:spcPts val="0"/>
              </a:spcBef>
              <a:spcAft>
                <a:spcPts val="300"/>
              </a:spcAft>
              <a:buFont typeface="Wingdings" panose="05000000000000000000" pitchFamily="2" charset="2"/>
              <a:buChar char="ü"/>
            </a:pPr>
            <a:r>
              <a:rPr lang="en-US" sz="1100" dirty="0">
                <a:solidFill>
                  <a:schemeClr val="tx1">
                    <a:lumMod val="85000"/>
                    <a:lumOff val="15000"/>
                  </a:schemeClr>
                </a:solidFill>
              </a:rPr>
              <a:t>Northeastern University</a:t>
            </a:r>
          </a:p>
          <a:p>
            <a:pPr lvl="1">
              <a:spcBef>
                <a:spcPts val="0"/>
              </a:spcBef>
              <a:spcAft>
                <a:spcPts val="300"/>
              </a:spcAft>
              <a:buFont typeface="Wingdings" panose="05000000000000000000" pitchFamily="2" charset="2"/>
              <a:buChar char="ü"/>
            </a:pPr>
            <a:r>
              <a:rPr lang="en-US" sz="1100" dirty="0">
                <a:solidFill>
                  <a:schemeClr val="tx1">
                    <a:lumMod val="85000"/>
                    <a:lumOff val="15000"/>
                  </a:schemeClr>
                </a:solidFill>
              </a:rPr>
              <a:t>NU Level Data Analytics Program</a:t>
            </a:r>
          </a:p>
          <a:p>
            <a:pPr lvl="1">
              <a:spcBef>
                <a:spcPts val="0"/>
              </a:spcBef>
              <a:spcAft>
                <a:spcPts val="300"/>
              </a:spcAft>
              <a:buFont typeface="Wingdings" panose="05000000000000000000" pitchFamily="2" charset="2"/>
              <a:buChar char="ü"/>
            </a:pPr>
            <a:r>
              <a:rPr lang="en-US" sz="1100" dirty="0">
                <a:solidFill>
                  <a:schemeClr val="tx1">
                    <a:lumMod val="85000"/>
                    <a:lumOff val="15000"/>
                  </a:schemeClr>
                </a:solidFill>
              </a:rPr>
              <a:t>Univ. of Mass, Boston</a:t>
            </a:r>
          </a:p>
          <a:p>
            <a:pPr lvl="1">
              <a:spcBef>
                <a:spcPts val="0"/>
              </a:spcBef>
              <a:spcAft>
                <a:spcPts val="300"/>
              </a:spcAft>
              <a:buFont typeface="Wingdings" panose="05000000000000000000" pitchFamily="2" charset="2"/>
              <a:buChar char="ü"/>
            </a:pPr>
            <a:r>
              <a:rPr lang="en-US" sz="1100" dirty="0">
                <a:solidFill>
                  <a:schemeClr val="tx1">
                    <a:lumMod val="85000"/>
                    <a:lumOff val="15000"/>
                  </a:schemeClr>
                </a:solidFill>
              </a:rPr>
              <a:t>Univ. of Mass, Amherst</a:t>
            </a:r>
          </a:p>
          <a:p>
            <a:pPr lvl="1">
              <a:spcBef>
                <a:spcPts val="0"/>
              </a:spcBef>
              <a:spcAft>
                <a:spcPts val="300"/>
              </a:spcAft>
              <a:buFont typeface="Wingdings" panose="05000000000000000000" pitchFamily="2" charset="2"/>
              <a:buChar char="ü"/>
            </a:pPr>
            <a:r>
              <a:rPr lang="en-US" sz="1100" dirty="0">
                <a:solidFill>
                  <a:schemeClr val="tx1">
                    <a:lumMod val="85000"/>
                    <a:lumOff val="15000"/>
                  </a:schemeClr>
                </a:solidFill>
              </a:rPr>
              <a:t>Columbia University</a:t>
            </a:r>
          </a:p>
          <a:p>
            <a:pPr lvl="1">
              <a:spcBef>
                <a:spcPts val="0"/>
              </a:spcBef>
              <a:spcAft>
                <a:spcPts val="300"/>
              </a:spcAft>
              <a:buFont typeface="Wingdings" panose="05000000000000000000" pitchFamily="2" charset="2"/>
              <a:buChar char="ü"/>
            </a:pPr>
            <a:r>
              <a:rPr lang="en-US" sz="1100" dirty="0">
                <a:solidFill>
                  <a:schemeClr val="tx1">
                    <a:lumMod val="85000"/>
                    <a:lumOff val="15000"/>
                  </a:schemeClr>
                </a:solidFill>
              </a:rPr>
              <a:t>Ohio State University</a:t>
            </a:r>
          </a:p>
          <a:p>
            <a:pPr lvl="1">
              <a:spcBef>
                <a:spcPts val="0"/>
              </a:spcBef>
              <a:spcAft>
                <a:spcPts val="300"/>
              </a:spcAft>
              <a:buFont typeface="Wingdings" panose="05000000000000000000" pitchFamily="2" charset="2"/>
              <a:buChar char="ü"/>
            </a:pPr>
            <a:r>
              <a:rPr lang="en-US" sz="1100" dirty="0">
                <a:solidFill>
                  <a:schemeClr val="tx1">
                    <a:lumMod val="85000"/>
                    <a:lumOff val="15000"/>
                  </a:schemeClr>
                </a:solidFill>
              </a:rPr>
              <a:t>NYU</a:t>
            </a:r>
          </a:p>
          <a:p>
            <a:pPr lvl="1">
              <a:spcBef>
                <a:spcPts val="0"/>
              </a:spcBef>
              <a:spcAft>
                <a:spcPts val="300"/>
              </a:spcAft>
              <a:buFont typeface="Wingdings" panose="05000000000000000000" pitchFamily="2" charset="2"/>
              <a:buChar char="ü"/>
            </a:pPr>
            <a:r>
              <a:rPr lang="en-US" sz="1100" dirty="0">
                <a:solidFill>
                  <a:schemeClr val="tx1">
                    <a:lumMod val="85000"/>
                    <a:lumOff val="15000"/>
                  </a:schemeClr>
                </a:solidFill>
              </a:rPr>
              <a:t>UC, Berkeley</a:t>
            </a:r>
          </a:p>
          <a:p>
            <a:pPr lvl="1">
              <a:spcBef>
                <a:spcPts val="0"/>
              </a:spcBef>
              <a:spcAft>
                <a:spcPts val="300"/>
              </a:spcAft>
              <a:buFont typeface="Wingdings" panose="05000000000000000000" pitchFamily="2" charset="2"/>
              <a:buChar char="ü"/>
            </a:pPr>
            <a:r>
              <a:rPr lang="en-US" sz="1100" dirty="0">
                <a:solidFill>
                  <a:schemeClr val="tx1">
                    <a:lumMod val="85000"/>
                    <a:lumOff val="15000"/>
                  </a:schemeClr>
                </a:solidFill>
              </a:rPr>
              <a:t>UC, Irvine</a:t>
            </a:r>
          </a:p>
          <a:p>
            <a:pPr lvl="1">
              <a:spcBef>
                <a:spcPts val="0"/>
              </a:spcBef>
              <a:spcAft>
                <a:spcPts val="300"/>
              </a:spcAft>
              <a:buFont typeface="Wingdings" panose="05000000000000000000" pitchFamily="2" charset="2"/>
              <a:buChar char="ü"/>
            </a:pPr>
            <a:r>
              <a:rPr lang="en-US" sz="1100" dirty="0">
                <a:solidFill>
                  <a:schemeClr val="tx1">
                    <a:lumMod val="85000"/>
                    <a:lumOff val="15000"/>
                  </a:schemeClr>
                </a:solidFill>
              </a:rPr>
              <a:t>George Washington University</a:t>
            </a:r>
          </a:p>
        </p:txBody>
      </p:sp>
      <p:sp>
        <p:nvSpPr>
          <p:cNvPr id="3" name="Title 2"/>
          <p:cNvSpPr>
            <a:spLocks noGrp="1"/>
          </p:cNvSpPr>
          <p:nvPr>
            <p:ph type="title"/>
          </p:nvPr>
        </p:nvSpPr>
        <p:spPr>
          <a:xfrm>
            <a:off x="251672" y="136981"/>
            <a:ext cx="10515600" cy="492940"/>
          </a:xfrm>
        </p:spPr>
        <p:txBody>
          <a:bodyPr/>
          <a:lstStyle/>
          <a:p>
            <a:r>
              <a:rPr lang="en-US" dirty="0" smtClean="0">
                <a:solidFill>
                  <a:srgbClr val="53585F"/>
                </a:solidFill>
              </a:rPr>
              <a:t>During </a:t>
            </a:r>
            <a:r>
              <a:rPr lang="en-US" dirty="0">
                <a:solidFill>
                  <a:srgbClr val="53585F"/>
                </a:solidFill>
              </a:rPr>
              <a:t>School: </a:t>
            </a:r>
            <a:r>
              <a:rPr lang="en-US" i="1" dirty="0">
                <a:solidFill>
                  <a:srgbClr val="53585F"/>
                </a:solidFill>
              </a:rPr>
              <a:t>Qualifying for an Income-Share Agreement</a:t>
            </a:r>
            <a:endParaRPr lang="en-US" i="1" dirty="0"/>
          </a:p>
        </p:txBody>
      </p:sp>
      <p:pic>
        <p:nvPicPr>
          <p:cNvPr id="7" name="Picture 6"/>
          <p:cNvPicPr>
            <a:picLocks noChangeAspect="1"/>
          </p:cNvPicPr>
          <p:nvPr/>
        </p:nvPicPr>
        <p:blipFill>
          <a:blip r:embed="rId3"/>
          <a:stretch>
            <a:fillRect/>
          </a:stretch>
        </p:blipFill>
        <p:spPr>
          <a:xfrm>
            <a:off x="7146523" y="1099351"/>
            <a:ext cx="4684565" cy="3572573"/>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1251596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740997"/>
            <a:ext cx="10963071" cy="5572253"/>
          </a:xfrm>
        </p:spPr>
        <p:txBody>
          <a:bodyPr>
            <a:noAutofit/>
          </a:bodyPr>
          <a:lstStyle/>
          <a:p>
            <a:pPr marL="0" indent="0">
              <a:spcBef>
                <a:spcPts val="0"/>
              </a:spcBef>
              <a:buNone/>
            </a:pPr>
            <a:r>
              <a:rPr lang="en-US" sz="1800" b="1" dirty="0">
                <a:solidFill>
                  <a:srgbClr val="0776A0"/>
                </a:solidFill>
              </a:rPr>
              <a:t>Eligibility</a:t>
            </a:r>
            <a:endParaRPr lang="en-US" sz="1800" dirty="0">
              <a:solidFill>
                <a:srgbClr val="0776A0"/>
              </a:solidFill>
            </a:endParaRPr>
          </a:p>
          <a:p>
            <a:pPr marL="342900" indent="-342900">
              <a:spcBef>
                <a:spcPts val="0"/>
              </a:spcBef>
              <a:spcAft>
                <a:spcPts val="200"/>
              </a:spcAft>
              <a:buFont typeface="+mj-lt"/>
              <a:buAutoNum type="arabicPeriod"/>
            </a:pPr>
            <a:r>
              <a:rPr lang="en-US" sz="1600" dirty="0" smtClean="0"/>
              <a:t>No </a:t>
            </a:r>
            <a:r>
              <a:rPr lang="en-US" sz="1600" dirty="0"/>
              <a:t>60+ days past due currently outstanding on any payment</a:t>
            </a:r>
          </a:p>
          <a:p>
            <a:pPr marL="342900" indent="-342900">
              <a:spcBef>
                <a:spcPts val="0"/>
              </a:spcBef>
              <a:spcAft>
                <a:spcPts val="200"/>
              </a:spcAft>
              <a:buFont typeface="+mj-lt"/>
              <a:buAutoNum type="arabicPeriod"/>
            </a:pPr>
            <a:r>
              <a:rPr lang="en-US" sz="1600" dirty="0" smtClean="0"/>
              <a:t>U.S</a:t>
            </a:r>
            <a:r>
              <a:rPr lang="en-US" sz="1600" dirty="0"/>
              <a:t>. Citizen or Permanent Resident</a:t>
            </a:r>
          </a:p>
          <a:p>
            <a:pPr marL="342900" indent="-342900">
              <a:spcBef>
                <a:spcPts val="0"/>
              </a:spcBef>
              <a:spcAft>
                <a:spcPts val="200"/>
              </a:spcAft>
              <a:buFont typeface="+mj-lt"/>
              <a:buAutoNum type="arabicPeriod"/>
            </a:pPr>
            <a:r>
              <a:rPr lang="en-US" sz="1600" dirty="0" smtClean="0"/>
              <a:t>Age </a:t>
            </a:r>
            <a:r>
              <a:rPr lang="en-US" sz="1600" dirty="0"/>
              <a:t>of 18+ for all eligible states except Alabama (19+) and Nebraska (19+).</a:t>
            </a:r>
          </a:p>
          <a:p>
            <a:pPr marL="342900" indent="-342900">
              <a:spcBef>
                <a:spcPts val="0"/>
              </a:spcBef>
              <a:spcAft>
                <a:spcPts val="200"/>
              </a:spcAft>
              <a:buFont typeface="+mj-lt"/>
              <a:buAutoNum type="arabicPeriod"/>
            </a:pPr>
            <a:r>
              <a:rPr lang="en-US" sz="1600" dirty="0" smtClean="0"/>
              <a:t>Minimum </a:t>
            </a:r>
            <a:r>
              <a:rPr lang="en-US" sz="1600" dirty="0"/>
              <a:t>2 years of academic history.</a:t>
            </a:r>
          </a:p>
          <a:p>
            <a:pPr marL="0" indent="0">
              <a:spcBef>
                <a:spcPts val="0"/>
              </a:spcBef>
              <a:buNone/>
            </a:pPr>
            <a:r>
              <a:rPr lang="en-US" sz="1800" dirty="0">
                <a:solidFill>
                  <a:srgbClr val="0776A0"/>
                </a:solidFill>
              </a:rPr>
              <a:t> </a:t>
            </a:r>
          </a:p>
          <a:p>
            <a:pPr marL="0" indent="0">
              <a:spcBef>
                <a:spcPts val="0"/>
              </a:spcBef>
              <a:buNone/>
            </a:pPr>
            <a:r>
              <a:rPr lang="en-US" sz="1800" b="1" dirty="0">
                <a:solidFill>
                  <a:srgbClr val="0776A0"/>
                </a:solidFill>
              </a:rPr>
              <a:t>Core Underwriting </a:t>
            </a:r>
            <a:endParaRPr lang="en-US" sz="1800" dirty="0">
              <a:solidFill>
                <a:srgbClr val="0776A0"/>
              </a:solidFill>
            </a:endParaRPr>
          </a:p>
          <a:p>
            <a:pPr marL="342900" indent="-342900">
              <a:spcBef>
                <a:spcPts val="0"/>
              </a:spcBef>
              <a:spcAft>
                <a:spcPts val="200"/>
              </a:spcAft>
              <a:buFont typeface="+mj-lt"/>
              <a:buAutoNum type="arabicPeriod"/>
            </a:pPr>
            <a:r>
              <a:rPr lang="en-US" sz="1600" dirty="0" smtClean="0"/>
              <a:t>Positive </a:t>
            </a:r>
            <a:r>
              <a:rPr lang="en-US" sz="1600" dirty="0"/>
              <a:t>psychometric assessment score using proprietary </a:t>
            </a:r>
            <a:r>
              <a:rPr lang="en-US" sz="1600" b="1" dirty="0"/>
              <a:t>MentorWorks </a:t>
            </a:r>
            <a:r>
              <a:rPr lang="en-US" sz="1600" b="1" dirty="0" err="1"/>
              <a:t>NonCog</a:t>
            </a:r>
            <a:r>
              <a:rPr lang="en-US" sz="1600" dirty="0"/>
              <a:t> score model.</a:t>
            </a:r>
          </a:p>
          <a:p>
            <a:pPr marL="342900" indent="-342900">
              <a:spcBef>
                <a:spcPts val="0"/>
              </a:spcBef>
              <a:spcAft>
                <a:spcPts val="200"/>
              </a:spcAft>
              <a:buFont typeface="+mj-lt"/>
              <a:buAutoNum type="arabicPeriod"/>
            </a:pPr>
            <a:r>
              <a:rPr lang="en-US" sz="1600" dirty="0" smtClean="0"/>
              <a:t>Predicted </a:t>
            </a:r>
            <a:r>
              <a:rPr lang="en-US" sz="1600" dirty="0"/>
              <a:t>income using prior experience and social media using proprietary </a:t>
            </a:r>
            <a:r>
              <a:rPr lang="en-US" sz="1600" b="1" dirty="0"/>
              <a:t>MentorWorks </a:t>
            </a:r>
            <a:r>
              <a:rPr lang="en-US" sz="1600" b="1" dirty="0" err="1"/>
              <a:t>IncomeScore</a:t>
            </a:r>
            <a:r>
              <a:rPr lang="en-US" sz="1600" dirty="0"/>
              <a:t> model.</a:t>
            </a:r>
          </a:p>
          <a:p>
            <a:pPr marL="342900" indent="-342900">
              <a:spcBef>
                <a:spcPts val="0"/>
              </a:spcBef>
              <a:spcAft>
                <a:spcPts val="200"/>
              </a:spcAft>
              <a:buFont typeface="+mj-lt"/>
              <a:buAutoNum type="arabicPeriod"/>
            </a:pPr>
            <a:r>
              <a:rPr lang="en-US" sz="1600" dirty="0" smtClean="0"/>
              <a:t>Key </a:t>
            </a:r>
            <a:r>
              <a:rPr lang="en-US" sz="1600" dirty="0"/>
              <a:t>post education interests: e.g., “Starting a company” or “Obtain further full time education” </a:t>
            </a:r>
          </a:p>
          <a:p>
            <a:pPr marL="342900" indent="-342900">
              <a:spcBef>
                <a:spcPts val="0"/>
              </a:spcBef>
              <a:spcAft>
                <a:spcPts val="200"/>
              </a:spcAft>
              <a:buFont typeface="+mj-lt"/>
              <a:buAutoNum type="arabicPeriod"/>
            </a:pPr>
            <a:r>
              <a:rPr lang="en-US" sz="1600" dirty="0" smtClean="0"/>
              <a:t>Academic </a:t>
            </a:r>
            <a:r>
              <a:rPr lang="en-US" sz="1600" dirty="0"/>
              <a:t>ability: GPA levels in UG</a:t>
            </a:r>
          </a:p>
          <a:p>
            <a:pPr marL="342900" indent="-342900">
              <a:spcBef>
                <a:spcPts val="0"/>
              </a:spcBef>
              <a:spcAft>
                <a:spcPts val="200"/>
              </a:spcAft>
              <a:buFont typeface="+mj-lt"/>
              <a:buAutoNum type="arabicPeriod"/>
            </a:pPr>
            <a:r>
              <a:rPr lang="en-US" sz="1600" dirty="0" smtClean="0"/>
              <a:t>Academic </a:t>
            </a:r>
            <a:r>
              <a:rPr lang="en-US" sz="1600" dirty="0"/>
              <a:t>trend: GPA trends in UG</a:t>
            </a:r>
          </a:p>
          <a:p>
            <a:pPr marL="342900" indent="-342900">
              <a:spcBef>
                <a:spcPts val="0"/>
              </a:spcBef>
              <a:spcAft>
                <a:spcPts val="200"/>
              </a:spcAft>
              <a:buFont typeface="+mj-lt"/>
              <a:buAutoNum type="arabicPeriod"/>
            </a:pPr>
            <a:r>
              <a:rPr lang="en-US" sz="1600" dirty="0" smtClean="0"/>
              <a:t>Networking </a:t>
            </a:r>
            <a:r>
              <a:rPr lang="en-US" sz="1600" dirty="0"/>
              <a:t>proclivity: LinkedIn connections.</a:t>
            </a:r>
          </a:p>
          <a:p>
            <a:pPr marL="342900" indent="-342900">
              <a:spcBef>
                <a:spcPts val="0"/>
              </a:spcBef>
              <a:spcAft>
                <a:spcPts val="200"/>
              </a:spcAft>
              <a:buFont typeface="+mj-lt"/>
              <a:buAutoNum type="arabicPeriod"/>
            </a:pPr>
            <a:r>
              <a:rPr lang="en-US" sz="1600" dirty="0" smtClean="0"/>
              <a:t>Prior </a:t>
            </a:r>
            <a:r>
              <a:rPr lang="en-US" sz="1600" dirty="0"/>
              <a:t>experience. 	</a:t>
            </a:r>
            <a:endParaRPr lang="en-US" sz="1600" dirty="0" smtClean="0"/>
          </a:p>
          <a:p>
            <a:pPr marL="857250" lvl="1" indent="-400050">
              <a:spcBef>
                <a:spcPts val="0"/>
              </a:spcBef>
              <a:spcAft>
                <a:spcPts val="200"/>
              </a:spcAft>
              <a:buFont typeface="+mj-lt"/>
              <a:buAutoNum type="romanLcPeriod"/>
            </a:pPr>
            <a:r>
              <a:rPr lang="en-US" sz="1400" dirty="0" smtClean="0"/>
              <a:t>At </a:t>
            </a:r>
            <a:r>
              <a:rPr lang="en-US" sz="1400" dirty="0"/>
              <a:t>least 3 months prior experience in off-campus job or </a:t>
            </a:r>
            <a:r>
              <a:rPr lang="en-US" sz="1400" dirty="0" smtClean="0"/>
              <a:t>internship.</a:t>
            </a:r>
          </a:p>
          <a:p>
            <a:pPr marL="857250" lvl="1" indent="-400050">
              <a:spcBef>
                <a:spcPts val="0"/>
              </a:spcBef>
              <a:spcAft>
                <a:spcPts val="200"/>
              </a:spcAft>
              <a:buFont typeface="+mj-lt"/>
              <a:buAutoNum type="romanLcPeriod"/>
            </a:pPr>
            <a:r>
              <a:rPr lang="en-US" sz="1400" dirty="0" smtClean="0"/>
              <a:t>At </a:t>
            </a:r>
            <a:r>
              <a:rPr lang="en-US" sz="1400" dirty="0"/>
              <a:t>least 1 month prior experience in off-campus job or internship in a company </a:t>
            </a:r>
            <a:r>
              <a:rPr lang="en-US" sz="1400" dirty="0" smtClean="0"/>
              <a:t>with more </a:t>
            </a:r>
            <a:r>
              <a:rPr lang="en-US" sz="1400" dirty="0"/>
              <a:t>than </a:t>
            </a:r>
            <a:r>
              <a:rPr lang="en-US" sz="1400" dirty="0" smtClean="0"/>
              <a:t>200 employees</a:t>
            </a:r>
            <a:r>
              <a:rPr lang="en-US" sz="1400" dirty="0"/>
              <a:t>.</a:t>
            </a:r>
          </a:p>
          <a:p>
            <a:pPr marL="0" indent="0">
              <a:spcBef>
                <a:spcPts val="0"/>
              </a:spcBef>
              <a:buNone/>
            </a:pPr>
            <a:r>
              <a:rPr lang="en-US" sz="1800" dirty="0">
                <a:solidFill>
                  <a:srgbClr val="0776A0"/>
                </a:solidFill>
              </a:rPr>
              <a:t> </a:t>
            </a:r>
          </a:p>
          <a:p>
            <a:pPr marL="0" indent="0">
              <a:spcBef>
                <a:spcPts val="0"/>
              </a:spcBef>
              <a:buNone/>
            </a:pPr>
            <a:r>
              <a:rPr lang="en-US" sz="1800" b="1" dirty="0">
                <a:solidFill>
                  <a:srgbClr val="0776A0"/>
                </a:solidFill>
              </a:rPr>
              <a:t>Optional criteria</a:t>
            </a:r>
            <a:endParaRPr lang="en-US" sz="1800" dirty="0">
              <a:solidFill>
                <a:srgbClr val="0776A0"/>
              </a:solidFill>
            </a:endParaRPr>
          </a:p>
          <a:p>
            <a:pPr marL="342900" indent="-342900">
              <a:spcBef>
                <a:spcPts val="0"/>
              </a:spcBef>
              <a:spcAft>
                <a:spcPts val="200"/>
              </a:spcAft>
              <a:buFont typeface="+mj-lt"/>
              <a:buAutoNum type="arabicPeriod"/>
            </a:pPr>
            <a:r>
              <a:rPr lang="en-US" sz="1600" dirty="0" smtClean="0"/>
              <a:t>Minimum </a:t>
            </a:r>
            <a:r>
              <a:rPr lang="en-US" sz="1600" dirty="0"/>
              <a:t>FICO score</a:t>
            </a:r>
          </a:p>
          <a:p>
            <a:pPr marL="342900" indent="-342900">
              <a:spcBef>
                <a:spcPts val="0"/>
              </a:spcBef>
              <a:spcAft>
                <a:spcPts val="200"/>
              </a:spcAft>
              <a:buFont typeface="+mj-lt"/>
              <a:buAutoNum type="arabicPeriod"/>
            </a:pPr>
            <a:r>
              <a:rPr lang="en-US" sz="1600" dirty="0" smtClean="0"/>
              <a:t>No </a:t>
            </a:r>
            <a:r>
              <a:rPr lang="en-US" sz="1600" dirty="0"/>
              <a:t>charge-offs or bankruptcies</a:t>
            </a:r>
          </a:p>
          <a:p>
            <a:pPr marL="342900" indent="-342900">
              <a:spcBef>
                <a:spcPts val="0"/>
              </a:spcBef>
              <a:spcAft>
                <a:spcPts val="200"/>
              </a:spcAft>
              <a:buFont typeface="+mj-lt"/>
              <a:buAutoNum type="arabicPeriod"/>
            </a:pPr>
            <a:r>
              <a:rPr lang="en-US" sz="1600" dirty="0" smtClean="0"/>
              <a:t>No </a:t>
            </a:r>
            <a:r>
              <a:rPr lang="en-US" sz="1600" dirty="0"/>
              <a:t>delinquencies in past 12 months.</a:t>
            </a:r>
          </a:p>
          <a:p>
            <a:pPr marL="0" indent="0">
              <a:spcBef>
                <a:spcPts val="0"/>
              </a:spcBef>
              <a:buNone/>
            </a:pPr>
            <a:endParaRPr lang="en-US" sz="1050" dirty="0"/>
          </a:p>
        </p:txBody>
      </p:sp>
      <p:sp>
        <p:nvSpPr>
          <p:cNvPr id="3" name="Title 2"/>
          <p:cNvSpPr>
            <a:spLocks noGrp="1"/>
          </p:cNvSpPr>
          <p:nvPr>
            <p:ph type="title"/>
          </p:nvPr>
        </p:nvSpPr>
        <p:spPr>
          <a:xfrm>
            <a:off x="251672" y="136980"/>
            <a:ext cx="10515600" cy="604017"/>
          </a:xfrm>
        </p:spPr>
        <p:txBody>
          <a:bodyPr/>
          <a:lstStyle/>
          <a:p>
            <a:r>
              <a:rPr lang="en-US" dirty="0">
                <a:solidFill>
                  <a:srgbClr val="53585F"/>
                </a:solidFill>
              </a:rPr>
              <a:t>Broad Underwriting Criteria Options</a:t>
            </a:r>
          </a:p>
        </p:txBody>
      </p:sp>
    </p:spTree>
    <p:extLst>
      <p:ext uri="{BB962C8B-B14F-4D97-AF65-F5344CB8AC3E}">
        <p14:creationId xmlns:p14="http://schemas.microsoft.com/office/powerpoint/2010/main" val="30354171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09575" y="872231"/>
            <a:ext cx="10515600" cy="5212229"/>
          </a:xfrm>
        </p:spPr>
        <p:txBody>
          <a:bodyPr/>
          <a:lstStyle/>
          <a:p>
            <a:r>
              <a:rPr lang="en-US" b="1" dirty="0">
                <a:solidFill>
                  <a:srgbClr val="0776A0"/>
                </a:solidFill>
              </a:rPr>
              <a:t>Both online tools and dedicated counseling to help students understand:</a:t>
            </a:r>
          </a:p>
          <a:p>
            <a:pPr lvl="1">
              <a:buFont typeface="Wingdings" panose="05000000000000000000" pitchFamily="2" charset="2"/>
              <a:buChar char="§"/>
            </a:pPr>
            <a:r>
              <a:rPr lang="en-US" dirty="0">
                <a:solidFill>
                  <a:schemeClr val="tx1">
                    <a:lumMod val="85000"/>
                    <a:lumOff val="15000"/>
                  </a:schemeClr>
                </a:solidFill>
              </a:rPr>
              <a:t>ISA terms</a:t>
            </a:r>
          </a:p>
          <a:p>
            <a:pPr lvl="1">
              <a:buFont typeface="Wingdings" panose="05000000000000000000" pitchFamily="2" charset="2"/>
              <a:buChar char="§"/>
            </a:pPr>
            <a:r>
              <a:rPr lang="en-US" dirty="0">
                <a:solidFill>
                  <a:schemeClr val="tx1">
                    <a:lumMod val="85000"/>
                    <a:lumOff val="15000"/>
                  </a:schemeClr>
                </a:solidFill>
              </a:rPr>
              <a:t>Benefits and costs of ISA program</a:t>
            </a:r>
          </a:p>
          <a:p>
            <a:pPr lvl="1">
              <a:buFont typeface="Wingdings" panose="05000000000000000000" pitchFamily="2" charset="2"/>
              <a:buChar char="§"/>
            </a:pPr>
            <a:r>
              <a:rPr lang="en-US" dirty="0">
                <a:solidFill>
                  <a:schemeClr val="tx1">
                    <a:lumMod val="85000"/>
                    <a:lumOff val="15000"/>
                  </a:schemeClr>
                </a:solidFill>
              </a:rPr>
              <a:t>Comparison to loans</a:t>
            </a:r>
          </a:p>
        </p:txBody>
      </p:sp>
      <p:sp>
        <p:nvSpPr>
          <p:cNvPr id="3" name="Title 2"/>
          <p:cNvSpPr>
            <a:spLocks noGrp="1"/>
          </p:cNvSpPr>
          <p:nvPr>
            <p:ph type="title"/>
          </p:nvPr>
        </p:nvSpPr>
        <p:spPr>
          <a:xfrm>
            <a:off x="251671" y="136980"/>
            <a:ext cx="11606953" cy="735251"/>
          </a:xfrm>
        </p:spPr>
        <p:txBody>
          <a:bodyPr>
            <a:noAutofit/>
          </a:bodyPr>
          <a:lstStyle/>
          <a:p>
            <a:r>
              <a:rPr lang="en-US" dirty="0">
                <a:solidFill>
                  <a:srgbClr val="53585F"/>
                </a:solidFill>
              </a:rPr>
              <a:t>Clear and simple online calculator for students to understand program cost</a:t>
            </a:r>
          </a:p>
        </p:txBody>
      </p:sp>
      <p:pic>
        <p:nvPicPr>
          <p:cNvPr id="6" name="Picture 5"/>
          <p:cNvPicPr>
            <a:picLocks noChangeAspect="1"/>
          </p:cNvPicPr>
          <p:nvPr/>
        </p:nvPicPr>
        <p:blipFill rotWithShape="1">
          <a:blip r:embed="rId3" cstate="screen">
            <a:extLst>
              <a:ext uri="{28A0092B-C50C-407E-A947-70E740481C1C}">
                <a14:useLocalDpi xmlns:a14="http://schemas.microsoft.com/office/drawing/2010/main"/>
              </a:ext>
            </a:extLst>
          </a:blip>
          <a:srcRect l="23133"/>
          <a:stretch/>
        </p:blipFill>
        <p:spPr>
          <a:xfrm>
            <a:off x="528917" y="2434860"/>
            <a:ext cx="5615857" cy="3924424"/>
          </a:xfrm>
          <a:prstGeom prst="rect">
            <a:avLst/>
          </a:prstGeom>
          <a:effectLst>
            <a:outerShdw blurRad="38100" sx="101000" sy="101000" algn="ctr" rotWithShape="0">
              <a:prstClr val="black">
                <a:alpha val="40000"/>
              </a:prstClr>
            </a:outerShdw>
          </a:effectLst>
        </p:spPr>
      </p:pic>
      <p:pic>
        <p:nvPicPr>
          <p:cNvPr id="7" name="Picture 6"/>
          <p:cNvPicPr>
            <a:picLocks noChangeAspect="1"/>
          </p:cNvPicPr>
          <p:nvPr/>
        </p:nvPicPr>
        <p:blipFill>
          <a:blip r:embed="rId4"/>
          <a:stretch>
            <a:fillRect/>
          </a:stretch>
        </p:blipFill>
        <p:spPr>
          <a:xfrm>
            <a:off x="5301690" y="2043701"/>
            <a:ext cx="6324522" cy="331557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6389978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27633" y="504605"/>
            <a:ext cx="10264367" cy="5819104"/>
          </a:xfrm>
          <a:prstGeom prst="rect">
            <a:avLst/>
          </a:prstGeom>
        </p:spPr>
      </p:pic>
      <p:sp>
        <p:nvSpPr>
          <p:cNvPr id="5" name="Rectangle 4"/>
          <p:cNvSpPr/>
          <p:nvPr/>
        </p:nvSpPr>
        <p:spPr>
          <a:xfrm>
            <a:off x="1" y="504605"/>
            <a:ext cx="12192000" cy="5819104"/>
          </a:xfrm>
          <a:prstGeom prst="rect">
            <a:avLst/>
          </a:prstGeom>
          <a:gradFill flip="none" rotWithShape="1">
            <a:gsLst>
              <a:gs pos="11000">
                <a:schemeClr val="bg1"/>
              </a:gs>
              <a:gs pos="29000">
                <a:srgbClr val="FFFFFF"/>
              </a:gs>
              <a:gs pos="100000">
                <a:schemeClr val="bg1">
                  <a:alpha val="46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Content Placeholder 1"/>
          <p:cNvSpPr>
            <a:spLocks noGrp="1"/>
          </p:cNvSpPr>
          <p:nvPr>
            <p:ph idx="1"/>
          </p:nvPr>
        </p:nvSpPr>
        <p:spPr>
          <a:xfrm>
            <a:off x="351090" y="973280"/>
            <a:ext cx="8340965" cy="5212229"/>
          </a:xfrm>
        </p:spPr>
        <p:txBody>
          <a:bodyPr>
            <a:normAutofit/>
          </a:bodyPr>
          <a:lstStyle/>
          <a:p>
            <a:pPr marL="0" indent="0">
              <a:buNone/>
            </a:pPr>
            <a:r>
              <a:rPr lang="en-US" b="1" dirty="0">
                <a:solidFill>
                  <a:srgbClr val="0776A0"/>
                </a:solidFill>
              </a:rPr>
              <a:t>S</a:t>
            </a:r>
            <a:r>
              <a:rPr lang="en-US" b="1" dirty="0" smtClean="0">
                <a:solidFill>
                  <a:srgbClr val="0776A0"/>
                </a:solidFill>
              </a:rPr>
              <a:t>tudents </a:t>
            </a:r>
            <a:r>
              <a:rPr lang="en-US" b="1" dirty="0">
                <a:solidFill>
                  <a:srgbClr val="0776A0"/>
                </a:solidFill>
              </a:rPr>
              <a:t>receive concierge-level servicing, in-school and beyond</a:t>
            </a:r>
          </a:p>
          <a:p>
            <a:r>
              <a:rPr lang="en-US" dirty="0"/>
              <a:t>Financial wellness</a:t>
            </a:r>
          </a:p>
          <a:p>
            <a:r>
              <a:rPr lang="en-US" dirty="0"/>
              <a:t>Manage student debt from previous education</a:t>
            </a:r>
          </a:p>
          <a:p>
            <a:r>
              <a:rPr lang="en-US" dirty="0" smtClean="0"/>
              <a:t>Budgeting tools</a:t>
            </a:r>
            <a:endParaRPr lang="en-US" dirty="0"/>
          </a:p>
          <a:p>
            <a:r>
              <a:rPr lang="en-US" dirty="0"/>
              <a:t>Career support: </a:t>
            </a:r>
          </a:p>
          <a:p>
            <a:pPr lvl="1"/>
            <a:r>
              <a:rPr lang="en-US" dirty="0"/>
              <a:t>Employer access for internships and jobs across multiple </a:t>
            </a:r>
            <a:r>
              <a:rPr lang="en-US" dirty="0" smtClean="0"/>
              <a:t>industries</a:t>
            </a:r>
            <a:endParaRPr lang="en-US" dirty="0"/>
          </a:p>
          <a:p>
            <a:pPr lvl="1"/>
            <a:r>
              <a:rPr lang="en-US" dirty="0"/>
              <a:t>Access to a community of mentors and alumni to get career support </a:t>
            </a:r>
            <a:r>
              <a:rPr lang="en-US" dirty="0" smtClean="0"/>
              <a:t>and </a:t>
            </a:r>
            <a:r>
              <a:rPr lang="en-US" dirty="0"/>
              <a:t>advice.</a:t>
            </a:r>
          </a:p>
          <a:p>
            <a:r>
              <a:rPr lang="en-US" dirty="0"/>
              <a:t>Professional lifecycle career support: Support to reduce gaps in </a:t>
            </a:r>
            <a:r>
              <a:rPr lang="en-US" dirty="0" smtClean="0"/>
              <a:t>employment </a:t>
            </a:r>
            <a:r>
              <a:rPr lang="en-US" dirty="0"/>
              <a:t>improve </a:t>
            </a:r>
            <a:r>
              <a:rPr lang="en-US" dirty="0" smtClean="0"/>
              <a:t>incomes</a:t>
            </a:r>
          </a:p>
          <a:p>
            <a:pPr marL="0" indent="0">
              <a:buNone/>
            </a:pPr>
            <a:r>
              <a:rPr lang="en-US" b="1" dirty="0" smtClean="0">
                <a:solidFill>
                  <a:srgbClr val="0776A0"/>
                </a:solidFill>
              </a:rPr>
              <a:t>Investor </a:t>
            </a:r>
            <a:r>
              <a:rPr lang="en-US" b="1" dirty="0">
                <a:solidFill>
                  <a:srgbClr val="0776A0"/>
                </a:solidFill>
              </a:rPr>
              <a:t>risk reduction and student </a:t>
            </a:r>
            <a:r>
              <a:rPr lang="en-US" b="1" dirty="0" smtClean="0">
                <a:solidFill>
                  <a:srgbClr val="0776A0"/>
                </a:solidFill>
              </a:rPr>
              <a:t>benefit</a:t>
            </a:r>
            <a:r>
              <a:rPr lang="en-US" b="1" dirty="0" smtClean="0"/>
              <a:t/>
            </a:r>
            <a:br>
              <a:rPr lang="en-US" b="1" dirty="0" smtClean="0"/>
            </a:br>
            <a:r>
              <a:rPr lang="en-US" sz="1800" i="1" dirty="0" smtClean="0"/>
              <a:t>Automated </a:t>
            </a:r>
            <a:r>
              <a:rPr lang="en-US" sz="1800" i="1" dirty="0"/>
              <a:t>feedback between servicing and careers platform </a:t>
            </a:r>
            <a:r>
              <a:rPr lang="en-US" sz="1800" i="1" dirty="0" smtClean="0"/>
              <a:t>ensures </a:t>
            </a:r>
            <a:r>
              <a:rPr lang="en-US" sz="1800" i="1" dirty="0"/>
              <a:t>continuous support to students as they need it.</a:t>
            </a:r>
          </a:p>
          <a:p>
            <a:r>
              <a:rPr lang="en-US" dirty="0"/>
              <a:t>Discount on ISAs for alumni to return as mentors and </a:t>
            </a:r>
            <a:r>
              <a:rPr lang="en-US" dirty="0" smtClean="0"/>
              <a:t>career </a:t>
            </a:r>
            <a:r>
              <a:rPr lang="en-US" dirty="0"/>
              <a:t>advisors – </a:t>
            </a:r>
            <a:r>
              <a:rPr lang="en-US" dirty="0" smtClean="0"/>
              <a:t/>
            </a:r>
            <a:br>
              <a:rPr lang="en-US" dirty="0" smtClean="0"/>
            </a:br>
            <a:r>
              <a:rPr lang="en-US" b="1" dirty="0" smtClean="0"/>
              <a:t>“</a:t>
            </a:r>
            <a:r>
              <a:rPr lang="en-US" b="1" dirty="0"/>
              <a:t>Pay it Forward.”</a:t>
            </a:r>
          </a:p>
          <a:p>
            <a:pPr marL="457200" lvl="1" indent="0">
              <a:buNone/>
            </a:pPr>
            <a:endParaRPr lang="en-US" dirty="0"/>
          </a:p>
        </p:txBody>
      </p:sp>
      <p:sp>
        <p:nvSpPr>
          <p:cNvPr id="3" name="Title 2"/>
          <p:cNvSpPr>
            <a:spLocks noGrp="1"/>
          </p:cNvSpPr>
          <p:nvPr>
            <p:ph type="title"/>
          </p:nvPr>
        </p:nvSpPr>
        <p:spPr/>
        <p:txBody>
          <a:bodyPr/>
          <a:lstStyle/>
          <a:p>
            <a:r>
              <a:rPr lang="en-US" dirty="0">
                <a:solidFill>
                  <a:srgbClr val="53585F"/>
                </a:solidFill>
              </a:rPr>
              <a:t>With </a:t>
            </a:r>
            <a:r>
              <a:rPr lang="en-US" dirty="0" smtClean="0">
                <a:solidFill>
                  <a:srgbClr val="53585F"/>
                </a:solidFill>
              </a:rPr>
              <a:t>ION ISA, Your Student </a:t>
            </a:r>
            <a:r>
              <a:rPr lang="en-US" dirty="0">
                <a:solidFill>
                  <a:srgbClr val="53585F"/>
                </a:solidFill>
              </a:rPr>
              <a:t>is </a:t>
            </a:r>
            <a:r>
              <a:rPr lang="en-US" dirty="0" smtClean="0">
                <a:solidFill>
                  <a:srgbClr val="53585F"/>
                </a:solidFill>
              </a:rPr>
              <a:t>Our </a:t>
            </a:r>
            <a:r>
              <a:rPr lang="en-US" dirty="0">
                <a:solidFill>
                  <a:srgbClr val="53585F"/>
                </a:solidFill>
              </a:rPr>
              <a:t>VIP</a:t>
            </a:r>
          </a:p>
        </p:txBody>
      </p:sp>
    </p:spTree>
    <p:extLst>
      <p:ext uri="{BB962C8B-B14F-4D97-AF65-F5344CB8AC3E}">
        <p14:creationId xmlns:p14="http://schemas.microsoft.com/office/powerpoint/2010/main" val="353530904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 - &amp;quot;Comprehensive Servicing for Income Share Agreements&amp;quot;&quot;/&gt;&lt;property id=&quot;20307&quot; value=&quot;260&quot;/&gt;&lt;/object&gt;&lt;object type=&quot;3&quot; unique_id=&quot;10004&quot;&gt;&lt;property id=&quot;20148&quot; value=&quot;5&quot;/&gt;&lt;property id=&quot;20300&quot; value=&quot;Slide 2 - &amp;quot;Risks, Rewards, and Interests are Misaligned in the Program&amp;quot;&quot;/&gt;&lt;property id=&quot;20307&quot; value=&quot;330&quot;/&gt;&lt;/object&gt;&lt;object type=&quot;3&quot; unique_id=&quot;10005&quot;&gt;&lt;property id=&quot;20148&quot; value=&quot;5&quot;/&gt;&lt;property id=&quot;20300&quot; value=&quot;Slide 3 - &amp;quot;PiE “Partners in Education”– Radically Re-aligned Higher Education Services&amp;quot;&quot;/&gt;&lt;property id=&quot;20307&quot; value=&quot;331&quot;/&gt;&lt;/object&gt;&lt;object type=&quot;3&quot; unique_id=&quot;10006&quot;&gt;&lt;property id=&quot;20148&quot; value=&quot;5&quot;/&gt;&lt;property id=&quot;20300&quot; value=&quot;Slide 4 - &amp;quot;PiE – Solving the Problem&amp;quot;&quot;/&gt;&lt;property id=&quot;20307&quot; value=&quot;333&quot;/&gt;&lt;/object&gt;&lt;object type=&quot;3&quot; unique_id=&quot;10007&quot;&gt;&lt;property id=&quot;20148&quot; value=&quot;5&quot;/&gt;&lt;property id=&quot;20300&quot; value=&quot;Slide 5 - &amp;quot;PiE Team – Unmatched Experience in Higher Ed Finance Success&amp;quot;&quot;/&gt;&lt;property id=&quot;20307&quot; value=&quot;332&quot;/&gt;&lt;/object&gt;&lt;object type=&quot;3&quot; unique_id=&quot;10008&quot;&gt;&lt;property id=&quot;20148&quot; value=&quot;5&quot;/&gt;&lt;property id=&quot;20300&quot; value=&quot;Slide 6 - &amp;quot;The Numbers Don’t Lie – We’re the Best 3rd Party Loan Servicer&amp;quot;&quot;/&gt;&lt;property id=&quot;20307&quot; value=&quot;334&quot;/&gt;&lt;/object&gt;&lt;object type=&quot;3&quot; unique_id=&quot;10009&quot;&gt;&lt;property id=&quot;20148&quot; value=&quot;5&quot;/&gt;&lt;property id=&quot;20300&quot; value=&quot;Slide 7 - &amp;quot;Improving Ashford Student Financial Wellness since 2014&amp;quot;&quot;/&gt;&lt;property id=&quot;20307&quot; value=&quot;337&quot;/&gt;&lt;/object&gt;&lt;object type=&quot;3&quot; unique_id=&quot;10010&quot;&gt;&lt;property id=&quot;20148&quot; value=&quot;5&quot;/&gt;&lt;property id=&quot;20300&quot; value=&quot;Slide 8 - &amp;quot;ISAManage Benefits from Shared Services within Ceannate&amp;quot;&quot;/&gt;&lt;property id=&quot;20307&quot; value=&quot;323&quot;/&gt;&lt;/object&gt;&lt;object type=&quot;3&quot; unique_id=&quot;10011&quot;&gt;&lt;property id=&quot;20148&quot; value=&quot;5&quot;/&gt;&lt;property id=&quot;20300&quot; value=&quot;Slide 9 - &amp;quot;MentorWorks – ISA Financing + Social Capital&amp;quot;&quot;/&gt;&lt;property id=&quot;20307&quot; value=&quot;338&quot;/&gt;&lt;/object&gt;&lt;object type=&quot;3&quot; unique_id=&quot;10012&quot;&gt;&lt;property id=&quot;20148&quot; value=&quot;5&quot;/&gt;&lt;property id=&quot;20300&quot; value=&quot;Slide 10 - &amp;quot;The i3 Group – ISA Servicing&amp;quot;&quot;/&gt;&lt;property id=&quot;20307&quot; value=&quot;339&quot;/&gt;&lt;/object&gt;&lt;object type=&quot;3&quot; unique_id=&quot;10013&quot;&gt;&lt;property id=&quot;20148&quot; value=&quot;5&quot;/&gt;&lt;property id=&quot;20300&quot; value=&quot;Slide 11 - &amp;quot;IonTuition – Online ISA Repayment Management&amp;quot;&quot;/&gt;&lt;property id=&quot;20307&quot; value=&quot;340&quot;/&gt;&lt;/object&gt;&lt;object type=&quot;3&quot; unique_id=&quot;10014&quot;&gt;&lt;property id=&quot;20148&quot; value=&quot;5&quot;/&gt;&lt;property id=&quot;20300&quot; value=&quot;Slide 12 - &amp;quot;Nelson Mullins – Experts in ISA Regulatory Frameworks &amp;quot;&quot;/&gt;&lt;property id=&quot;20307&quot; value=&quot;341&quot;/&gt;&lt;/object&gt;&lt;object type=&quot;3&quot; unique_id=&quot;10015&quot;&gt;&lt;property id=&quot;20148&quot; value=&quot;5&quot;/&gt;&lt;property id=&quot;20300&quot; value=&quot;Slide 13 - &amp;quot;Student Experience from college to career&amp;quot;&quot;/&gt;&lt;property id=&quot;20307&quot; value=&quot;342&quot;/&gt;&lt;/object&gt;&lt;object type=&quot;3&quot; unique_id=&quot;10016&quot;&gt;&lt;property id=&quot;20148&quot; value=&quot;5&quot;/&gt;&lt;property id=&quot;20300&quot; value=&quot;Slide 14 - &amp;quot;Before School: Choosing an ISA Program&amp;quot;&quot;/&gt;&lt;property id=&quot;20307&quot; value=&quot;345&quot;/&gt;&lt;/object&gt;&lt;object type=&quot;3&quot; unique_id=&quot;10017&quot;&gt;&lt;property id=&quot;20148&quot; value=&quot;5&quot;/&gt;&lt;property id=&quot;20300&quot; value=&quot;Slide 16 - &amp;quot;During School: Qualifying for an Income-Share Agreement&amp;quot;&quot;/&gt;&lt;property id=&quot;20307&quot; value=&quot;346&quot;/&gt;&lt;/object&gt;&lt;object type=&quot;3&quot; unique_id=&quot;10018&quot;&gt;&lt;property id=&quot;20148&quot; value=&quot;5&quot;/&gt;&lt;property id=&quot;20300&quot; value=&quot;Slide 19 - &amp;quot;After School: De-risking ISA investment for schools and supporting student outcomes&amp;quot;&quot;/&gt;&lt;property id=&quot;20307&quot; value=&quot;347&quot;/&gt;&lt;/object&gt;&lt;object type=&quot;3&quot; unique_id=&quot;10019&quot;&gt;&lt;property id=&quot;20148&quot; value=&quot;5&quot;/&gt;&lt;property id=&quot;20300&quot; value=&quot;Slide 20 - &amp;quot;You share the student data, we’ll handle the rest&amp;quot;&quot;/&gt;&lt;property id=&quot;20307&quot; value=&quot;316&quot;/&gt;&lt;/object&gt;&lt;object type=&quot;3&quot; unique_id=&quot;10020&quot;&gt;&lt;property id=&quot;20148&quot; value=&quot;5&quot;/&gt;&lt;property id=&quot;20300&quot; value=&quot;Slide 21 - &amp;quot;Program Slide/Plan Design&amp;quot;&quot;/&gt;&lt;property id=&quot;20307&quot; value=&quot;336&quot;/&gt;&lt;/object&gt;&lt;object type=&quot;3&quot; unique_id=&quot;10021&quot;&gt;&lt;property id=&quot;20148&quot; value=&quot;5&quot;/&gt;&lt;property id=&quot;20300&quot; value=&quot;Slide 22 - &amp;quot;You’re also covered in case of default; Collections Process for ISA:&amp;quot;&quot;/&gt;&lt;property id=&quot;20307&quot; value=&quot;318&quot;/&gt;&lt;/object&gt;&lt;object type=&quot;3&quot; unique_id=&quot;10022&quot;&gt;&lt;property id=&quot;20148&quot; value=&quot;5&quot;/&gt;&lt;property id=&quot;20300&quot; value=&quot;Slide 23 - &amp;quot;PiE’s Compliance Ensures Delivery of Quality in Service and Standards&amp;quot;&quot;/&gt;&lt;property id=&quot;20307&quot; value=&quot;315&quot;/&gt;&lt;/object&gt;&lt;object type=&quot;3&quot; unique_id=&quot;10023&quot;&gt;&lt;property id=&quot;20148&quot; value=&quot;5&quot;/&gt;&lt;property id=&quot;20300&quot; value=&quot;Slide 24 - &amp;quot;Comprehensive Training Program&amp;quot;&quot;/&gt;&lt;property id=&quot;20307&quot; value=&quot;344&quot;/&gt;&lt;/object&gt;&lt;object type=&quot;3&quot; unique_id=&quot;10024&quot;&gt;&lt;property id=&quot;20148&quot; value=&quot;5&quot;/&gt;&lt;property id=&quot;20300&quot; value=&quot;Slide 25 - &amp;quot;Demos&amp;quot;&quot;/&gt;&lt;property id=&quot;20307&quot; value=&quot;335&quot;/&gt;&lt;/object&gt;&lt;object type=&quot;3&quot; unique_id=&quot;10025&quot;&gt;&lt;property id=&quot;20148&quot; value=&quot;5&quot;/&gt;&lt;property id=&quot;20300&quot; value=&quot;Slide 26 - &amp;quot;ISAManage supported by courteous and helpful concierge counseling&amp;quot;&quot;/&gt;&lt;property id=&quot;20307&quot; value=&quot;308&quot;/&gt;&lt;/object&gt;&lt;object type=&quot;3&quot; unique_id=&quot;10026&quot;&gt;&lt;property id=&quot;20148&quot; value=&quot;5&quot;/&gt;&lt;property id=&quot;20300&quot; value=&quot;Slide 27 - &amp;quot;ISAManage supported by Education Department/Certified Security Compliance &amp;quot;&quot;/&gt;&lt;property id=&quot;20307&quot; value=&quot;307&quot;/&gt;&lt;/object&gt;&lt;object type=&quot;3&quot; unique_id=&quot;10027&quot;&gt;&lt;property id=&quot;20148&quot; value=&quot;5&quot;/&gt;&lt;property id=&quot;20300&quot; value=&quot;Slide 28 - &amp;quot;No Company Can Match Our Capabilities &amp;amp; Scalability&amp;quot;&quot;/&gt;&lt;property id=&quot;20307&quot; value=&quot;306&quot;/&gt;&lt;/object&gt;&lt;object type=&quot;3&quot; unique_id=&quot;10028&quot;&gt;&lt;property id=&quot;20148&quot; value=&quot;5&quot;/&gt;&lt;property id=&quot;20300&quot; value=&quot;Slide 29 - &amp;quot;Contact&amp;quot;&quot;/&gt;&lt;property id=&quot;20307&quot; value=&quot;293&quot;/&gt;&lt;/object&gt;&lt;object type=&quot;3&quot; unique_id=&quot;10281&quot;&gt;&lt;property id=&quot;20148&quot; value=&quot;5&quot;/&gt;&lt;property id=&quot;20300&quot; value=&quot;Slide 15 - &amp;quot;ISA Program design&amp;quot;&quot;/&gt;&lt;property id=&quot;20307&quot; value=&quot;348&quot;/&gt;&lt;/object&gt;&lt;object type=&quot;3&quot; unique_id=&quot;10282&quot;&gt;&lt;property id=&quot;20148&quot; value=&quot;5&quot;/&gt;&lt;property id=&quot;20300&quot; value=&quot;Slide 17 - &amp;quot;Clear and simple online calculator for students to understand program cost &amp;quot;&quot;/&gt;&lt;property id=&quot;20307&quot; value=&quot;349&quot;/&gt;&lt;/object&gt;&lt;object type=&quot;3&quot; unique_id=&quot;10403&quot;&gt;&lt;property id=&quot;20148&quot; value=&quot;5&quot;/&gt;&lt;property id=&quot;20300&quot; value=&quot;Slide 18&quot;/&gt;&lt;property id=&quot;20307&quot; value=&quot;350&quot;/&gt;&lt;/object&gt;&lt;/object&gt;&lt;object type=&quot;8&quot; unique_id=&quot;10056&quot;&gt;&lt;/object&gt;&lt;/object&gt;&lt;/database&gt;"/>
  <p:tag name="SECTOMILLISECCONVERTED" val="1"/>
</p:tagLst>
</file>

<file path=ppt/theme/theme1.xml><?xml version="1.0" encoding="utf-8"?>
<a:theme xmlns:a="http://schemas.openxmlformats.org/drawingml/2006/main" name="Office Theme">
  <a:themeElements>
    <a:clrScheme name="ION">
      <a:dk1>
        <a:srgbClr val="000000"/>
      </a:dk1>
      <a:lt1>
        <a:srgbClr val="FFFFFF"/>
      </a:lt1>
      <a:dk2>
        <a:srgbClr val="44546A"/>
      </a:dk2>
      <a:lt2>
        <a:srgbClr val="E7E6E6"/>
      </a:lt2>
      <a:accent1>
        <a:srgbClr val="567E9F"/>
      </a:accent1>
      <a:accent2>
        <a:srgbClr val="E39933"/>
      </a:accent2>
      <a:accent3>
        <a:srgbClr val="A5A5A5"/>
      </a:accent3>
      <a:accent4>
        <a:srgbClr val="B3282C"/>
      </a:accent4>
      <a:accent5>
        <a:srgbClr val="3F9A91"/>
      </a:accent5>
      <a:accent6>
        <a:srgbClr val="6C388C"/>
      </a:accent6>
      <a:hlink>
        <a:srgbClr val="0563C1"/>
      </a:hlink>
      <a:folHlink>
        <a:srgbClr val="954F72"/>
      </a:folHlink>
    </a:clrScheme>
    <a:fontScheme name="Custom 1">
      <a:majorFont>
        <a:latin typeface="Tw Cen MT"/>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3511</TotalTime>
  <Words>1810</Words>
  <Application>Microsoft Office PowerPoint</Application>
  <PresentationFormat>Widescreen</PresentationFormat>
  <Paragraphs>258</Paragraphs>
  <Slides>14</Slides>
  <Notes>11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Arial</vt:lpstr>
      <vt:lpstr>Calibri</vt:lpstr>
      <vt:lpstr>Fira Sans</vt:lpstr>
      <vt:lpstr>Lato Light</vt:lpstr>
      <vt:lpstr>Times New Roman</vt:lpstr>
      <vt:lpstr>Tw Cen MT</vt:lpstr>
      <vt:lpstr>Wingdings</vt:lpstr>
      <vt:lpstr>Office Theme</vt:lpstr>
      <vt:lpstr>Full Lifecycle Servicing for ISA</vt:lpstr>
      <vt:lpstr>We Know Student Servicing – at Large Scale</vt:lpstr>
      <vt:lpstr>Income Share Agreements Present New Opportunities &amp; Challenges</vt:lpstr>
      <vt:lpstr>ISA Program Design</vt:lpstr>
      <vt:lpstr>We Support Your Student From Beginning to End</vt:lpstr>
      <vt:lpstr>During School: Qualifying for an Income-Share Agreement</vt:lpstr>
      <vt:lpstr>Broad Underwriting Criteria Options</vt:lpstr>
      <vt:lpstr>Clear and simple online calculator for students to understand program cost</vt:lpstr>
      <vt:lpstr>With ION ISA, Your Student is Our VIP</vt:lpstr>
      <vt:lpstr>Ion ISA Provides Concierge Advisors – throughout the program</vt:lpstr>
      <vt:lpstr>Ion ISA’s Compliance Ensures Delivery of Quality in Service and Standards</vt:lpstr>
      <vt:lpstr>Scalable Technology Supports Best-in-Class Security</vt:lpstr>
      <vt:lpstr>Ion ISA Team – Unmatched Experience in Higher Ed Finance Success</vt:lpstr>
      <vt:lpstr>Contact Us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Jarett Reinwald</dc:creator>
  <cp:lastModifiedBy>Jarett Reinwald</cp:lastModifiedBy>
  <cp:revision>605</cp:revision>
  <dcterms:created xsi:type="dcterms:W3CDTF">2019-06-10T20:04:10Z</dcterms:created>
  <dcterms:modified xsi:type="dcterms:W3CDTF">2021-08-03T14:29:31Z</dcterms:modified>
</cp:coreProperties>
</file>