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C46"/>
    <a:srgbClr val="EEEEF0"/>
    <a:srgbClr val="004777"/>
    <a:srgbClr val="567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4A536-0F68-412F-A47F-F0847AF7B77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1A88-0CDF-439A-B11B-E71AB418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6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169A8-B311-7740-A644-936DBDB4ED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9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2">
                    <a:lumMod val="10000"/>
                  </a:schemeClr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B8E7C4-3689-4633-B230-9D742780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D0986F-8551-4D09-A60C-5D6C9320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75EC04-03E6-483D-9568-642303A6E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65589D-7D7B-4E37-B8D2-DF697D556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EBADF55-5C79-48FB-B985-C29F691E1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B01DE-42AD-49C4-B6C2-30D7C6B5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A8EE2C-A142-4473-BF20-980FFBDE75E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835F3D-99DE-440F-9268-E94CA0D7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F54946-9350-455E-9822-962E1AED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15906-8C26-4B50-87CF-D18A161A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7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72" y="970210"/>
            <a:ext cx="10515600" cy="52122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672" y="136980"/>
            <a:ext cx="10515600" cy="735251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3159"/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672" y="181841"/>
            <a:ext cx="10515600" cy="372237"/>
          </a:xfrm>
        </p:spPr>
        <p:txBody>
          <a:bodyPr>
            <a:noAutofit/>
          </a:bodyPr>
          <a:lstStyle>
            <a:lvl1pPr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684431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6000" b="1" i="0">
                <a:solidFill>
                  <a:schemeClr val="bg2">
                    <a:lumMod val="10000"/>
                  </a:schemeClr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4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52070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3159"/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33425"/>
            <a:ext cx="5181600" cy="5443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33425"/>
            <a:ext cx="5181600" cy="5443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00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87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1AA8EE2C-A142-4473-BF20-980FFBDE75E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34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F8615906-8C26-4B50-87CF-D18A161A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6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1AA8EE2C-A142-4473-BF20-980FFBDE75E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34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F8615906-8C26-4B50-87CF-D18A161A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4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1AA8EE2C-A142-4473-BF20-980FFBDE75E8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34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3462"/>
            <a:ext cx="2743200" cy="365125"/>
          </a:xfrm>
          <a:prstGeom prst="rect">
            <a:avLst/>
          </a:prstGeom>
        </p:spPr>
        <p:txBody>
          <a:bodyPr/>
          <a:lstStyle/>
          <a:p>
            <a:fld id="{F8615906-8C26-4B50-87CF-D18A161A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9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1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2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rgbClr val="00315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777" y="1202926"/>
            <a:ext cx="6678223" cy="4452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202926"/>
            <a:ext cx="5513777" cy="44521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F757C6-A00B-F246-B04B-4A4D3A547969}"/>
              </a:ext>
            </a:extLst>
          </p:cNvPr>
          <p:cNvSpPr txBox="1"/>
          <p:nvPr/>
        </p:nvSpPr>
        <p:spPr>
          <a:xfrm>
            <a:off x="595965" y="2146861"/>
            <a:ext cx="2382062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w Cen MT" panose="020B0602020104020603" pitchFamily="34" charset="77"/>
              </a:rPr>
              <a:t>IonCURE </a:t>
            </a:r>
          </a:p>
          <a:p>
            <a:r>
              <a:rPr lang="en-US" sz="1600" b="1" dirty="0">
                <a:solidFill>
                  <a:schemeClr val="bg1"/>
                </a:solidFill>
                <a:latin typeface="Tw Cen MT" panose="020B0602020104020603" pitchFamily="34" charset="77"/>
              </a:rPr>
              <a:t>Powered by IonTuition.com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95965" y="3736203"/>
            <a:ext cx="3999519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Finally, an easy, painless way out of student loan default</a:t>
            </a:r>
            <a:endParaRPr sz="2400" i="1" dirty="0">
              <a:solidFill>
                <a:schemeClr val="bg1"/>
              </a:solidFill>
              <a:latin typeface="Tw Cen MT" panose="020B0602020104020603" pitchFamily="34" charset="77"/>
              <a:cs typeface="Calibri"/>
            </a:endParaRPr>
          </a:p>
        </p:txBody>
      </p:sp>
      <p:grpSp>
        <p:nvGrpSpPr>
          <p:cNvPr id="10" name="Graphic 15">
            <a:extLst>
              <a:ext uri="{FF2B5EF4-FFF2-40B4-BE49-F238E27FC236}">
                <a16:creationId xmlns="" xmlns:a16="http://schemas.microsoft.com/office/drawing/2014/main" id="{5A7F503F-1192-9543-BCEE-A12B8D9A1C77}"/>
              </a:ext>
            </a:extLst>
          </p:cNvPr>
          <p:cNvGrpSpPr/>
          <p:nvPr/>
        </p:nvGrpSpPr>
        <p:grpSpPr>
          <a:xfrm>
            <a:off x="496461" y="473599"/>
            <a:ext cx="537121" cy="307731"/>
            <a:chOff x="6352982" y="718602"/>
            <a:chExt cx="1811813" cy="1038038"/>
          </a:xfrm>
          <a:solidFill>
            <a:schemeClr val="accent1"/>
          </a:solidFill>
        </p:grpSpPr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59B86A43-41ED-8B49-A475-FB05E1F21C80}"/>
                </a:ext>
              </a:extLst>
            </p:cNvPr>
            <p:cNvSpPr/>
            <p:nvPr/>
          </p:nvSpPr>
          <p:spPr>
            <a:xfrm>
              <a:off x="6352982" y="718602"/>
              <a:ext cx="106200" cy="106489"/>
            </a:xfrm>
            <a:custGeom>
              <a:avLst/>
              <a:gdLst>
                <a:gd name="connsiteX0" fmla="*/ 106201 w 106200"/>
                <a:gd name="connsiteY0" fmla="*/ 53245 h 106489"/>
                <a:gd name="connsiteX1" fmla="*/ 53100 w 106200"/>
                <a:gd name="connsiteY1" fmla="*/ 106490 h 106489"/>
                <a:gd name="connsiteX2" fmla="*/ 0 w 106200"/>
                <a:gd name="connsiteY2" fmla="*/ 53245 h 106489"/>
                <a:gd name="connsiteX3" fmla="*/ 53100 w 106200"/>
                <a:gd name="connsiteY3" fmla="*/ 0 h 106489"/>
                <a:gd name="connsiteX4" fmla="*/ 106201 w 106200"/>
                <a:gd name="connsiteY4" fmla="*/ 53245 h 1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00" h="106489">
                  <a:moveTo>
                    <a:pt x="106201" y="53245"/>
                  </a:moveTo>
                  <a:cubicBezTo>
                    <a:pt x="106201" y="82651"/>
                    <a:pt x="82427" y="106490"/>
                    <a:pt x="53100" y="106490"/>
                  </a:cubicBezTo>
                  <a:cubicBezTo>
                    <a:pt x="23774" y="106490"/>
                    <a:pt x="0" y="82651"/>
                    <a:pt x="0" y="53245"/>
                  </a:cubicBezTo>
                  <a:cubicBezTo>
                    <a:pt x="0" y="23839"/>
                    <a:pt x="23774" y="0"/>
                    <a:pt x="53100" y="0"/>
                  </a:cubicBezTo>
                  <a:cubicBezTo>
                    <a:pt x="82427" y="0"/>
                    <a:pt x="106201" y="23839"/>
                    <a:pt x="106201" y="53245"/>
                  </a:cubicBezTo>
                  <a:close/>
                </a:path>
              </a:pathLst>
            </a:custGeom>
            <a:solidFill>
              <a:srgbClr val="B3282C"/>
            </a:solidFill>
            <a:ln w="118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aphic 15">
              <a:extLst>
                <a:ext uri="{FF2B5EF4-FFF2-40B4-BE49-F238E27FC236}">
                  <a16:creationId xmlns="" xmlns:a16="http://schemas.microsoft.com/office/drawing/2014/main" id="{906840D2-0699-2147-A0AA-F03C6CDD22D4}"/>
                </a:ext>
              </a:extLst>
            </p:cNvPr>
            <p:cNvGrpSpPr/>
            <p:nvPr/>
          </p:nvGrpSpPr>
          <p:grpSpPr>
            <a:xfrm>
              <a:off x="6364834" y="1002202"/>
              <a:ext cx="1799960" cy="754438"/>
              <a:chOff x="6364834" y="1002202"/>
              <a:chExt cx="1799960" cy="754438"/>
            </a:xfrm>
            <a:solidFill>
              <a:srgbClr val="B3282C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="" xmlns:a16="http://schemas.microsoft.com/office/drawing/2014/main" id="{C0374286-2C06-FC4B-A321-F7C44E36E211}"/>
                  </a:ext>
                </a:extLst>
              </p:cNvPr>
              <p:cNvSpPr/>
              <p:nvPr/>
            </p:nvSpPr>
            <p:spPr>
              <a:xfrm>
                <a:off x="6364834" y="1023571"/>
                <a:ext cx="84747" cy="711794"/>
              </a:xfrm>
              <a:custGeom>
                <a:avLst/>
                <a:gdLst>
                  <a:gd name="connsiteX0" fmla="*/ 84747 w 84747"/>
                  <a:gd name="connsiteY0" fmla="*/ 0 h 711794"/>
                  <a:gd name="connsiteX1" fmla="*/ 84747 w 84747"/>
                  <a:gd name="connsiteY1" fmla="*/ 711795 h 711794"/>
                  <a:gd name="connsiteX2" fmla="*/ 0 w 84747"/>
                  <a:gd name="connsiteY2" fmla="*/ 711795 h 711794"/>
                  <a:gd name="connsiteX3" fmla="*/ 0 w 84747"/>
                  <a:gd name="connsiteY3" fmla="*/ 0 h 71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47" h="711794">
                    <a:moveTo>
                      <a:pt x="84747" y="0"/>
                    </a:moveTo>
                    <a:lnTo>
                      <a:pt x="84747" y="711795"/>
                    </a:lnTo>
                    <a:lnTo>
                      <a:pt x="0" y="711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282C"/>
              </a:solidFill>
              <a:ln w="1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="" xmlns:a16="http://schemas.microsoft.com/office/drawing/2014/main" id="{19CEF07B-1A3D-4F44-AC61-9B72BBC5ACAF}"/>
                  </a:ext>
                </a:extLst>
              </p:cNvPr>
              <p:cNvSpPr/>
              <p:nvPr/>
            </p:nvSpPr>
            <p:spPr>
              <a:xfrm>
                <a:off x="6696712" y="1002297"/>
                <a:ext cx="662095" cy="754343"/>
              </a:xfrm>
              <a:custGeom>
                <a:avLst/>
                <a:gdLst>
                  <a:gd name="connsiteX0" fmla="*/ 662095 w 662095"/>
                  <a:gd name="connsiteY0" fmla="*/ 377112 h 754343"/>
                  <a:gd name="connsiteX1" fmla="*/ 331166 w 662095"/>
                  <a:gd name="connsiteY1" fmla="*/ 754343 h 754343"/>
                  <a:gd name="connsiteX2" fmla="*/ 0 w 662095"/>
                  <a:gd name="connsiteY2" fmla="*/ 377112 h 754343"/>
                  <a:gd name="connsiteX3" fmla="*/ 330929 w 662095"/>
                  <a:gd name="connsiteY3" fmla="*/ 0 h 754343"/>
                  <a:gd name="connsiteX4" fmla="*/ 662095 w 662095"/>
                  <a:gd name="connsiteY4" fmla="*/ 377112 h 754343"/>
                  <a:gd name="connsiteX5" fmla="*/ 331166 w 662095"/>
                  <a:gd name="connsiteY5" fmla="*/ 77966 h 754343"/>
                  <a:gd name="connsiteX6" fmla="*/ 92214 w 662095"/>
                  <a:gd name="connsiteY6" fmla="*/ 377112 h 754343"/>
                  <a:gd name="connsiteX7" fmla="*/ 331166 w 662095"/>
                  <a:gd name="connsiteY7" fmla="*/ 676377 h 754343"/>
                  <a:gd name="connsiteX8" fmla="*/ 570118 w 662095"/>
                  <a:gd name="connsiteY8" fmla="*/ 377112 h 754343"/>
                  <a:gd name="connsiteX9" fmla="*/ 331166 w 662095"/>
                  <a:gd name="connsiteY9" fmla="*/ 77966 h 75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095" h="754343">
                    <a:moveTo>
                      <a:pt x="662095" y="377112"/>
                    </a:moveTo>
                    <a:cubicBezTo>
                      <a:pt x="662095" y="564301"/>
                      <a:pt x="557436" y="754343"/>
                      <a:pt x="331166" y="754343"/>
                    </a:cubicBezTo>
                    <a:cubicBezTo>
                      <a:pt x="104897" y="754343"/>
                      <a:pt x="0" y="564301"/>
                      <a:pt x="0" y="377112"/>
                    </a:cubicBezTo>
                    <a:cubicBezTo>
                      <a:pt x="0" y="189923"/>
                      <a:pt x="104660" y="0"/>
                      <a:pt x="330929" y="0"/>
                    </a:cubicBezTo>
                    <a:cubicBezTo>
                      <a:pt x="557199" y="0"/>
                      <a:pt x="662095" y="190042"/>
                      <a:pt x="662095" y="377112"/>
                    </a:cubicBezTo>
                    <a:close/>
                    <a:moveTo>
                      <a:pt x="331166" y="77966"/>
                    </a:moveTo>
                    <a:cubicBezTo>
                      <a:pt x="160012" y="77966"/>
                      <a:pt x="92214" y="245307"/>
                      <a:pt x="92214" y="377112"/>
                    </a:cubicBezTo>
                    <a:cubicBezTo>
                      <a:pt x="92214" y="508917"/>
                      <a:pt x="160012" y="676377"/>
                      <a:pt x="331166" y="676377"/>
                    </a:cubicBezTo>
                    <a:cubicBezTo>
                      <a:pt x="502320" y="676377"/>
                      <a:pt x="570118" y="509036"/>
                      <a:pt x="570118" y="377112"/>
                    </a:cubicBezTo>
                    <a:cubicBezTo>
                      <a:pt x="570118" y="245188"/>
                      <a:pt x="502320" y="77966"/>
                      <a:pt x="331166" y="77966"/>
                    </a:cubicBezTo>
                    <a:close/>
                  </a:path>
                </a:pathLst>
              </a:custGeom>
              <a:solidFill>
                <a:srgbClr val="B3282C"/>
              </a:solidFill>
              <a:ln w="1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DE118D8D-BD2B-5743-AF75-DF0D75710D1C}"/>
                  </a:ext>
                </a:extLst>
              </p:cNvPr>
              <p:cNvSpPr/>
              <p:nvPr/>
            </p:nvSpPr>
            <p:spPr>
              <a:xfrm>
                <a:off x="7597759" y="1002202"/>
                <a:ext cx="567036" cy="733164"/>
              </a:xfrm>
              <a:custGeom>
                <a:avLst/>
                <a:gdLst>
                  <a:gd name="connsiteX0" fmla="*/ 91859 w 567036"/>
                  <a:gd name="connsiteY0" fmla="*/ 733164 h 733164"/>
                  <a:gd name="connsiteX1" fmla="*/ 7112 w 567036"/>
                  <a:gd name="connsiteY1" fmla="*/ 733164 h 733164"/>
                  <a:gd name="connsiteX2" fmla="*/ 7112 w 567036"/>
                  <a:gd name="connsiteY2" fmla="*/ 181580 h 733164"/>
                  <a:gd name="connsiteX3" fmla="*/ 0 w 567036"/>
                  <a:gd name="connsiteY3" fmla="*/ 21370 h 733164"/>
                  <a:gd name="connsiteX4" fmla="*/ 87710 w 567036"/>
                  <a:gd name="connsiteY4" fmla="*/ 21370 h 733164"/>
                  <a:gd name="connsiteX5" fmla="*/ 91859 w 567036"/>
                  <a:gd name="connsiteY5" fmla="*/ 126315 h 733164"/>
                  <a:gd name="connsiteX6" fmla="*/ 94704 w 567036"/>
                  <a:gd name="connsiteY6" fmla="*/ 129167 h 733164"/>
                  <a:gd name="connsiteX7" fmla="*/ 316706 w 567036"/>
                  <a:gd name="connsiteY7" fmla="*/ 95 h 733164"/>
                  <a:gd name="connsiteX8" fmla="*/ 567036 w 567036"/>
                  <a:gd name="connsiteY8" fmla="*/ 287951 h 733164"/>
                  <a:gd name="connsiteX9" fmla="*/ 567036 w 567036"/>
                  <a:gd name="connsiteY9" fmla="*/ 733164 h 733164"/>
                  <a:gd name="connsiteX10" fmla="*/ 482170 w 567036"/>
                  <a:gd name="connsiteY10" fmla="*/ 733164 h 733164"/>
                  <a:gd name="connsiteX11" fmla="*/ 482170 w 567036"/>
                  <a:gd name="connsiteY11" fmla="*/ 273808 h 733164"/>
                  <a:gd name="connsiteX12" fmla="*/ 295489 w 567036"/>
                  <a:gd name="connsiteY12" fmla="*/ 78061 h 733164"/>
                  <a:gd name="connsiteX13" fmla="*/ 91859 w 567036"/>
                  <a:gd name="connsiteY13" fmla="*/ 323368 h 73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7036" h="733164">
                    <a:moveTo>
                      <a:pt x="91859" y="733164"/>
                    </a:moveTo>
                    <a:lnTo>
                      <a:pt x="7112" y="733164"/>
                    </a:lnTo>
                    <a:lnTo>
                      <a:pt x="7112" y="181580"/>
                    </a:lnTo>
                    <a:cubicBezTo>
                      <a:pt x="7112" y="126315"/>
                      <a:pt x="2845" y="69623"/>
                      <a:pt x="0" y="21370"/>
                    </a:cubicBezTo>
                    <a:lnTo>
                      <a:pt x="87710" y="21370"/>
                    </a:lnTo>
                    <a:lnTo>
                      <a:pt x="91859" y="126315"/>
                    </a:lnTo>
                    <a:lnTo>
                      <a:pt x="94704" y="129167"/>
                    </a:lnTo>
                    <a:cubicBezTo>
                      <a:pt x="138369" y="47475"/>
                      <a:pt x="224302" y="-2486"/>
                      <a:pt x="316706" y="95"/>
                    </a:cubicBezTo>
                    <a:cubicBezTo>
                      <a:pt x="548665" y="95"/>
                      <a:pt x="567036" y="205707"/>
                      <a:pt x="567036" y="287951"/>
                    </a:cubicBezTo>
                    <a:lnTo>
                      <a:pt x="567036" y="733164"/>
                    </a:lnTo>
                    <a:lnTo>
                      <a:pt x="482170" y="733164"/>
                    </a:lnTo>
                    <a:lnTo>
                      <a:pt x="482170" y="273808"/>
                    </a:lnTo>
                    <a:cubicBezTo>
                      <a:pt x="482170" y="150441"/>
                      <a:pt x="411054" y="78061"/>
                      <a:pt x="295489" y="78061"/>
                    </a:cubicBezTo>
                    <a:cubicBezTo>
                      <a:pt x="155508" y="78061"/>
                      <a:pt x="91859" y="195723"/>
                      <a:pt x="91859" y="323368"/>
                    </a:cubicBezTo>
                    <a:close/>
                  </a:path>
                </a:pathLst>
              </a:custGeom>
              <a:solidFill>
                <a:srgbClr val="B3282C"/>
              </a:solidFill>
              <a:ln w="1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48911BA1-F48D-A146-90BC-A35162DBE97C}"/>
                </a:ext>
              </a:extLst>
            </p:cNvPr>
            <p:cNvSpPr/>
            <p:nvPr/>
          </p:nvSpPr>
          <p:spPr>
            <a:xfrm>
              <a:off x="6489881" y="732150"/>
              <a:ext cx="1091046" cy="646294"/>
            </a:xfrm>
            <a:custGeom>
              <a:avLst/>
              <a:gdLst>
                <a:gd name="connsiteX0" fmla="*/ 545227 w 1091046"/>
                <a:gd name="connsiteY0" fmla="*/ 0 h 646294"/>
                <a:gd name="connsiteX1" fmla="*/ 0 w 1091046"/>
                <a:gd name="connsiteY1" fmla="*/ 273356 h 646294"/>
                <a:gd name="connsiteX2" fmla="*/ 94822 w 1091046"/>
                <a:gd name="connsiteY2" fmla="*/ 324343 h 646294"/>
                <a:gd name="connsiteX3" fmla="*/ 94822 w 1091046"/>
                <a:gd name="connsiteY3" fmla="*/ 471717 h 646294"/>
                <a:gd name="connsiteX4" fmla="*/ 87236 w 1091046"/>
                <a:gd name="connsiteY4" fmla="*/ 536728 h 646294"/>
                <a:gd name="connsiteX5" fmla="*/ 52745 w 1091046"/>
                <a:gd name="connsiteY5" fmla="*/ 625747 h 646294"/>
                <a:gd name="connsiteX6" fmla="*/ 164042 w 1091046"/>
                <a:gd name="connsiteY6" fmla="*/ 625747 h 646294"/>
                <a:gd name="connsiteX7" fmla="*/ 127536 w 1091046"/>
                <a:gd name="connsiteY7" fmla="*/ 535064 h 646294"/>
                <a:gd name="connsiteX8" fmla="*/ 122913 w 1091046"/>
                <a:gd name="connsiteY8" fmla="*/ 471717 h 646294"/>
                <a:gd name="connsiteX9" fmla="*/ 121254 w 1091046"/>
                <a:gd name="connsiteY9" fmla="*/ 337654 h 646294"/>
                <a:gd name="connsiteX10" fmla="*/ 218684 w 1091046"/>
                <a:gd name="connsiteY10" fmla="*/ 389473 h 646294"/>
                <a:gd name="connsiteX11" fmla="*/ 546057 w 1091046"/>
                <a:gd name="connsiteY11" fmla="*/ 214287 h 646294"/>
                <a:gd name="connsiteX12" fmla="*/ 864541 w 1091046"/>
                <a:gd name="connsiteY12" fmla="*/ 402071 h 646294"/>
                <a:gd name="connsiteX13" fmla="*/ 1091047 w 1091046"/>
                <a:gd name="connsiteY13" fmla="*/ 271692 h 64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046" h="646294">
                  <a:moveTo>
                    <a:pt x="545227" y="0"/>
                  </a:moveTo>
                  <a:lnTo>
                    <a:pt x="0" y="273356"/>
                  </a:lnTo>
                  <a:lnTo>
                    <a:pt x="94822" y="324343"/>
                  </a:lnTo>
                  <a:lnTo>
                    <a:pt x="94822" y="471717"/>
                  </a:lnTo>
                  <a:cubicBezTo>
                    <a:pt x="94822" y="471717"/>
                    <a:pt x="52745" y="490495"/>
                    <a:pt x="87236" y="536728"/>
                  </a:cubicBezTo>
                  <a:lnTo>
                    <a:pt x="52745" y="625747"/>
                  </a:lnTo>
                  <a:cubicBezTo>
                    <a:pt x="52745" y="625747"/>
                    <a:pt x="106912" y="671980"/>
                    <a:pt x="164042" y="625747"/>
                  </a:cubicBezTo>
                  <a:lnTo>
                    <a:pt x="127536" y="535064"/>
                  </a:lnTo>
                  <a:cubicBezTo>
                    <a:pt x="127536" y="535064"/>
                    <a:pt x="164161" y="499409"/>
                    <a:pt x="122913" y="471717"/>
                  </a:cubicBezTo>
                  <a:lnTo>
                    <a:pt x="121254" y="337654"/>
                  </a:lnTo>
                  <a:lnTo>
                    <a:pt x="218684" y="389473"/>
                  </a:lnTo>
                  <a:cubicBezTo>
                    <a:pt x="247249" y="328027"/>
                    <a:pt x="350012" y="214287"/>
                    <a:pt x="546057" y="214287"/>
                  </a:cubicBezTo>
                  <a:cubicBezTo>
                    <a:pt x="711166" y="214287"/>
                    <a:pt x="838346" y="328978"/>
                    <a:pt x="864541" y="402071"/>
                  </a:cubicBezTo>
                  <a:lnTo>
                    <a:pt x="1091047" y="271692"/>
                  </a:lnTo>
                  <a:close/>
                </a:path>
              </a:pathLst>
            </a:custGeom>
            <a:solidFill>
              <a:srgbClr val="44434B"/>
            </a:solidFill>
            <a:ln w="118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object 4"/>
          <p:cNvSpPr txBox="1"/>
          <p:nvPr/>
        </p:nvSpPr>
        <p:spPr>
          <a:xfrm>
            <a:off x="496461" y="5863021"/>
            <a:ext cx="45208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4434B"/>
                </a:solidFill>
                <a:latin typeface="Tw Cen MT" panose="020B0602020104020603" pitchFamily="34" charset="77"/>
                <a:cs typeface="Calibri"/>
              </a:rPr>
              <a:t>Confidential and Proprietary </a:t>
            </a:r>
            <a:r>
              <a:rPr sz="1400" dirty="0">
                <a:solidFill>
                  <a:srgbClr val="44434B"/>
                </a:solidFill>
                <a:latin typeface="Tw Cen MT" panose="020B0602020104020603" pitchFamily="34" charset="77"/>
                <a:cs typeface="Calibri"/>
              </a:rPr>
              <a:t>to </a:t>
            </a:r>
            <a:r>
              <a:rPr sz="1400" spc="-5" dirty="0">
                <a:solidFill>
                  <a:srgbClr val="44434B"/>
                </a:solidFill>
                <a:latin typeface="Tw Cen MT" panose="020B0602020104020603" pitchFamily="34" charset="77"/>
                <a:cs typeface="Calibri"/>
              </a:rPr>
              <a:t>IonTuition,</a:t>
            </a:r>
            <a:r>
              <a:rPr sz="1400" spc="-60" dirty="0">
                <a:solidFill>
                  <a:srgbClr val="44434B"/>
                </a:solidFill>
                <a:latin typeface="Tw Cen MT" panose="020B0602020104020603" pitchFamily="34" charset="77"/>
                <a:cs typeface="Calibri"/>
              </a:rPr>
              <a:t> </a:t>
            </a:r>
            <a:r>
              <a:rPr sz="1400" spc="-5" dirty="0">
                <a:solidFill>
                  <a:srgbClr val="44434B"/>
                </a:solidFill>
                <a:latin typeface="Tw Cen MT" panose="020B0602020104020603" pitchFamily="34" charset="77"/>
                <a:cs typeface="Calibri"/>
              </a:rPr>
              <a:t>Inc</a:t>
            </a:r>
            <a:r>
              <a:rPr sz="2400" spc="-5" dirty="0">
                <a:solidFill>
                  <a:srgbClr val="44434B"/>
                </a:solidFill>
                <a:latin typeface="Tw Cen MT" panose="020B0602020104020603" pitchFamily="34" charset="77"/>
                <a:cs typeface="Calibri"/>
              </a:rPr>
              <a:t>.</a:t>
            </a:r>
            <a:endParaRPr sz="2400" dirty="0">
              <a:solidFill>
                <a:srgbClr val="44434B"/>
              </a:solidFill>
              <a:latin typeface="Tw Cen MT" panose="020B0602020104020603" pitchFamily="34" charset="77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42926" y="453519"/>
            <a:ext cx="0" cy="42565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80" y="401387"/>
            <a:ext cx="1566825" cy="3440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595965" y="3472804"/>
            <a:ext cx="42388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3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153116" y="192794"/>
            <a:ext cx="10359746" cy="798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/>
              <a:t>Trusted Help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85223" y="1736082"/>
            <a:ext cx="6941552" cy="315663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2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Concierge advisors are available by phone &amp; webchat</a:t>
            </a:r>
          </a:p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2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We set up a 3-way calling between the  student and their Private Collection  Agency/servicer.</a:t>
            </a:r>
          </a:p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2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We assist with repayment optimization</a:t>
            </a:r>
          </a:p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2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We help struggling students recover Title IV eligibility and avoid re-default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210686" y="674005"/>
            <a:ext cx="8046645" cy="37830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>
              <a:lnSpc>
                <a:spcPct val="100000"/>
              </a:lnSpc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latin typeface="Tw Cen MT" panose="020B0602020104020603" pitchFamily="34" charset="77"/>
                <a:cs typeface="Calibri"/>
              </a:rPr>
              <a:t>IonTuition gives you access to concierge loan advisors.</a:t>
            </a:r>
            <a:endParaRPr lang="en-US" sz="2000" b="1" spc="-5" dirty="0">
              <a:latin typeface="Tw Cen MT" panose="020B0602020104020603" pitchFamily="34" charset="77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C740E5-DC15-274B-A430-D0FEF4BC7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4733" y="1282581"/>
            <a:ext cx="5647267" cy="55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3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8">
            <a:extLst>
              <a:ext uri="{FF2B5EF4-FFF2-40B4-BE49-F238E27FC236}">
                <a16:creationId xmlns="" xmlns:a16="http://schemas.microsoft.com/office/drawing/2014/main" id="{2EC4C828-0312-7B43-9DB8-65946F44D2DA}"/>
              </a:ext>
            </a:extLst>
          </p:cNvPr>
          <p:cNvSpPr/>
          <p:nvPr/>
        </p:nvSpPr>
        <p:spPr>
          <a:xfrm>
            <a:off x="4260603" y="0"/>
            <a:ext cx="7804889" cy="6858000"/>
          </a:xfrm>
          <a:custGeom>
            <a:avLst/>
            <a:gdLst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6858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6217389 w 7804889"/>
              <a:gd name="connsiteY3" fmla="*/ 5461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3626589 w 7804889"/>
              <a:gd name="connsiteY3" fmla="*/ 6858000 h 6858000"/>
              <a:gd name="connsiteX4" fmla="*/ 0 w 780488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4889" h="6858000">
                <a:moveTo>
                  <a:pt x="0" y="0"/>
                </a:moveTo>
                <a:lnTo>
                  <a:pt x="7804889" y="0"/>
                </a:lnTo>
                <a:lnTo>
                  <a:pt x="7804889" y="6858000"/>
                </a:lnTo>
                <a:lnTo>
                  <a:pt x="3626589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61C46"/>
          </a:solidFill>
          <a:ln w="95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CE08E7-88CF-DB40-89B3-8EEA5AD73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7111" y="0"/>
            <a:ext cx="7804889" cy="6858000"/>
          </a:xfrm>
          <a:custGeom>
            <a:avLst/>
            <a:gdLst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3626589 w 78048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4889" h="6858000">
                <a:moveTo>
                  <a:pt x="0" y="0"/>
                </a:moveTo>
                <a:lnTo>
                  <a:pt x="7804889" y="0"/>
                </a:lnTo>
                <a:lnTo>
                  <a:pt x="7804889" y="6858000"/>
                </a:lnTo>
                <a:lnTo>
                  <a:pt x="3626589" y="6858000"/>
                </a:lnTo>
                <a:close/>
              </a:path>
            </a:pathLst>
          </a:custGeom>
        </p:spPr>
      </p:pic>
      <p:sp>
        <p:nvSpPr>
          <p:cNvPr id="4" name="object 3"/>
          <p:cNvSpPr txBox="1"/>
          <p:nvPr/>
        </p:nvSpPr>
        <p:spPr>
          <a:xfrm>
            <a:off x="697739" y="3738501"/>
            <a:ext cx="5269009" cy="245900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Enroll double the amount of students into income-driven repayment plans compared to federal servicers</a:t>
            </a:r>
          </a:p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Overall satisfaction rating of 98%</a:t>
            </a:r>
          </a:p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Industry leading NPS 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  <p:sp>
        <p:nvSpPr>
          <p:cNvPr id="11" name="Graphic 2">
            <a:extLst>
              <a:ext uri="{FF2B5EF4-FFF2-40B4-BE49-F238E27FC236}">
                <a16:creationId xmlns="" xmlns:a16="http://schemas.microsoft.com/office/drawing/2014/main" id="{F41A7BCF-BA65-BD49-9D92-CFCB64B04C1E}"/>
              </a:ext>
            </a:extLst>
          </p:cNvPr>
          <p:cNvSpPr/>
          <p:nvPr/>
        </p:nvSpPr>
        <p:spPr>
          <a:xfrm>
            <a:off x="566195" y="1330079"/>
            <a:ext cx="1168257" cy="1679577"/>
          </a:xfrm>
          <a:custGeom>
            <a:avLst/>
            <a:gdLst>
              <a:gd name="connsiteX0" fmla="*/ 686542 w 1369402"/>
              <a:gd name="connsiteY0" fmla="*/ 0 h 1968758"/>
              <a:gd name="connsiteX1" fmla="*/ 660461 w 1369402"/>
              <a:gd name="connsiteY1" fmla="*/ 10867 h 1968758"/>
              <a:gd name="connsiteX2" fmla="*/ 537580 w 1369402"/>
              <a:gd name="connsiteY2" fmla="*/ 120706 h 1968758"/>
              <a:gd name="connsiteX3" fmla="*/ 376583 w 1369402"/>
              <a:gd name="connsiteY3" fmla="*/ 84929 h 1968758"/>
              <a:gd name="connsiteX4" fmla="*/ 326761 w 1369402"/>
              <a:gd name="connsiteY4" fmla="*/ 113351 h 1968758"/>
              <a:gd name="connsiteX5" fmla="*/ 275270 w 1369402"/>
              <a:gd name="connsiteY5" fmla="*/ 269834 h 1968758"/>
              <a:gd name="connsiteX6" fmla="*/ 117949 w 1369402"/>
              <a:gd name="connsiteY6" fmla="*/ 319321 h 1968758"/>
              <a:gd name="connsiteX7" fmla="*/ 88858 w 1369402"/>
              <a:gd name="connsiteY7" fmla="*/ 368808 h 1968758"/>
              <a:gd name="connsiteX8" fmla="*/ 122464 w 1369402"/>
              <a:gd name="connsiteY8" fmla="*/ 530138 h 1968758"/>
              <a:gd name="connsiteX9" fmla="*/ 11286 w 1369402"/>
              <a:gd name="connsiteY9" fmla="*/ 651516 h 1968758"/>
              <a:gd name="connsiteX10" fmla="*/ 10785 w 1369402"/>
              <a:gd name="connsiteY10" fmla="*/ 709025 h 1968758"/>
              <a:gd name="connsiteX11" fmla="*/ 120457 w 1369402"/>
              <a:gd name="connsiteY11" fmla="*/ 831906 h 1968758"/>
              <a:gd name="connsiteX12" fmla="*/ 84848 w 1369402"/>
              <a:gd name="connsiteY12" fmla="*/ 992903 h 1968758"/>
              <a:gd name="connsiteX13" fmla="*/ 113100 w 1369402"/>
              <a:gd name="connsiteY13" fmla="*/ 1042725 h 1968758"/>
              <a:gd name="connsiteX14" fmla="*/ 269586 w 1369402"/>
              <a:gd name="connsiteY14" fmla="*/ 1094216 h 1968758"/>
              <a:gd name="connsiteX15" fmla="*/ 302353 w 1369402"/>
              <a:gd name="connsiteY15" fmla="*/ 1198372 h 1968758"/>
              <a:gd name="connsiteX16" fmla="*/ 299511 w 1369402"/>
              <a:gd name="connsiteY16" fmla="*/ 1198372 h 1968758"/>
              <a:gd name="connsiteX17" fmla="*/ 299511 w 1369402"/>
              <a:gd name="connsiteY17" fmla="*/ 1925955 h 1968758"/>
              <a:gd name="connsiteX18" fmla="*/ 319742 w 1369402"/>
              <a:gd name="connsiteY18" fmla="*/ 1962403 h 1968758"/>
              <a:gd name="connsiteX19" fmla="*/ 361535 w 1369402"/>
              <a:gd name="connsiteY19" fmla="*/ 1964239 h 1968758"/>
              <a:gd name="connsiteX20" fmla="*/ 684702 w 1369402"/>
              <a:gd name="connsiteY20" fmla="*/ 1802574 h 1968758"/>
              <a:gd name="connsiteX21" fmla="*/ 1007869 w 1369402"/>
              <a:gd name="connsiteY21" fmla="*/ 1964239 h 1968758"/>
              <a:gd name="connsiteX22" fmla="*/ 1049662 w 1369402"/>
              <a:gd name="connsiteY22" fmla="*/ 1962403 h 1968758"/>
              <a:gd name="connsiteX23" fmla="*/ 1069893 w 1369402"/>
              <a:gd name="connsiteY23" fmla="*/ 1925955 h 1968758"/>
              <a:gd name="connsiteX24" fmla="*/ 1069893 w 1369402"/>
              <a:gd name="connsiteY24" fmla="*/ 1173630 h 1968758"/>
              <a:gd name="connsiteX25" fmla="*/ 1094134 w 1369402"/>
              <a:gd name="connsiteY25" fmla="*/ 1099900 h 1968758"/>
              <a:gd name="connsiteX26" fmla="*/ 1251455 w 1369402"/>
              <a:gd name="connsiteY26" fmla="*/ 1050249 h 1968758"/>
              <a:gd name="connsiteX27" fmla="*/ 1280545 w 1369402"/>
              <a:gd name="connsiteY27" fmla="*/ 1000760 h 1968758"/>
              <a:gd name="connsiteX28" fmla="*/ 1246940 w 1369402"/>
              <a:gd name="connsiteY28" fmla="*/ 839430 h 1968758"/>
              <a:gd name="connsiteX29" fmla="*/ 1358119 w 1369402"/>
              <a:gd name="connsiteY29" fmla="*/ 718052 h 1968758"/>
              <a:gd name="connsiteX30" fmla="*/ 1358619 w 1369402"/>
              <a:gd name="connsiteY30" fmla="*/ 660543 h 1968758"/>
              <a:gd name="connsiteX31" fmla="*/ 1248947 w 1369402"/>
              <a:gd name="connsiteY31" fmla="*/ 537662 h 1968758"/>
              <a:gd name="connsiteX32" fmla="*/ 1284556 w 1369402"/>
              <a:gd name="connsiteY32" fmla="*/ 376665 h 1968758"/>
              <a:gd name="connsiteX33" fmla="*/ 1256304 w 1369402"/>
              <a:gd name="connsiteY33" fmla="*/ 326844 h 1968758"/>
              <a:gd name="connsiteX34" fmla="*/ 1099818 w 1369402"/>
              <a:gd name="connsiteY34" fmla="*/ 275184 h 1968758"/>
              <a:gd name="connsiteX35" fmla="*/ 1050167 w 1369402"/>
              <a:gd name="connsiteY35" fmla="*/ 118032 h 1968758"/>
              <a:gd name="connsiteX36" fmla="*/ 1000678 w 1369402"/>
              <a:gd name="connsiteY36" fmla="*/ 88941 h 1968758"/>
              <a:gd name="connsiteX37" fmla="*/ 839348 w 1369402"/>
              <a:gd name="connsiteY37" fmla="*/ 122546 h 1968758"/>
              <a:gd name="connsiteX38" fmla="*/ 717970 w 1369402"/>
              <a:gd name="connsiteY38" fmla="*/ 11368 h 1968758"/>
              <a:gd name="connsiteX39" fmla="*/ 690719 w 1369402"/>
              <a:gd name="connsiteY39" fmla="*/ 0 h 1968758"/>
              <a:gd name="connsiteX40" fmla="*/ 686542 w 1369402"/>
              <a:gd name="connsiteY40" fmla="*/ 0 h 1968758"/>
              <a:gd name="connsiteX41" fmla="*/ 688545 w 1369402"/>
              <a:gd name="connsiteY41" fmla="*/ 100478 h 1968758"/>
              <a:gd name="connsiteX42" fmla="*/ 797717 w 1369402"/>
              <a:gd name="connsiteY42" fmla="*/ 200453 h 1968758"/>
              <a:gd name="connsiteX43" fmla="*/ 835333 w 1369402"/>
              <a:gd name="connsiteY43" fmla="*/ 210818 h 1968758"/>
              <a:gd name="connsiteX44" fmla="*/ 980280 w 1369402"/>
              <a:gd name="connsiteY44" fmla="*/ 180726 h 1968758"/>
              <a:gd name="connsiteX45" fmla="*/ 1024586 w 1369402"/>
              <a:gd name="connsiteY45" fmla="*/ 321828 h 1968758"/>
              <a:gd name="connsiteX46" fmla="*/ 1052003 w 1369402"/>
              <a:gd name="connsiteY46" fmla="*/ 349749 h 1968758"/>
              <a:gd name="connsiteX47" fmla="*/ 1192606 w 1369402"/>
              <a:gd name="connsiteY47" fmla="*/ 395891 h 1968758"/>
              <a:gd name="connsiteX48" fmla="*/ 1160674 w 1369402"/>
              <a:gd name="connsiteY48" fmla="*/ 540504 h 1968758"/>
              <a:gd name="connsiteX49" fmla="*/ 1170372 w 1369402"/>
              <a:gd name="connsiteY49" fmla="*/ 578287 h 1968758"/>
              <a:gd name="connsiteX50" fmla="*/ 1269007 w 1369402"/>
              <a:gd name="connsiteY50" fmla="*/ 688627 h 1968758"/>
              <a:gd name="connsiteX51" fmla="*/ 1169032 w 1369402"/>
              <a:gd name="connsiteY51" fmla="*/ 797799 h 1968758"/>
              <a:gd name="connsiteX52" fmla="*/ 1158667 w 1369402"/>
              <a:gd name="connsiteY52" fmla="*/ 835415 h 1968758"/>
              <a:gd name="connsiteX53" fmla="*/ 1188759 w 1369402"/>
              <a:gd name="connsiteY53" fmla="*/ 980363 h 1968758"/>
              <a:gd name="connsiteX54" fmla="*/ 1047659 w 1369402"/>
              <a:gd name="connsiteY54" fmla="*/ 1024668 h 1968758"/>
              <a:gd name="connsiteX55" fmla="*/ 1019737 w 1369402"/>
              <a:gd name="connsiteY55" fmla="*/ 1052085 h 1968758"/>
              <a:gd name="connsiteX56" fmla="*/ 985630 w 1369402"/>
              <a:gd name="connsiteY56" fmla="*/ 1155573 h 1968758"/>
              <a:gd name="connsiteX57" fmla="*/ 984295 w 1369402"/>
              <a:gd name="connsiteY57" fmla="*/ 1155573 h 1968758"/>
              <a:gd name="connsiteX58" fmla="*/ 984295 w 1369402"/>
              <a:gd name="connsiteY58" fmla="*/ 1160088 h 1968758"/>
              <a:gd name="connsiteX59" fmla="*/ 973595 w 1369402"/>
              <a:gd name="connsiteY59" fmla="*/ 1192688 h 1968758"/>
              <a:gd name="connsiteX60" fmla="*/ 828982 w 1369402"/>
              <a:gd name="connsiteY60" fmla="*/ 1160756 h 1968758"/>
              <a:gd name="connsiteX61" fmla="*/ 791199 w 1369402"/>
              <a:gd name="connsiteY61" fmla="*/ 1170454 h 1968758"/>
              <a:gd name="connsiteX62" fmla="*/ 680859 w 1369402"/>
              <a:gd name="connsiteY62" fmla="*/ 1269089 h 1968758"/>
              <a:gd name="connsiteX63" fmla="*/ 571687 w 1369402"/>
              <a:gd name="connsiteY63" fmla="*/ 1169115 h 1968758"/>
              <a:gd name="connsiteX64" fmla="*/ 534071 w 1369402"/>
              <a:gd name="connsiteY64" fmla="*/ 1158749 h 1968758"/>
              <a:gd name="connsiteX65" fmla="*/ 389123 w 1369402"/>
              <a:gd name="connsiteY65" fmla="*/ 1188841 h 1968758"/>
              <a:gd name="connsiteX66" fmla="*/ 344818 w 1369402"/>
              <a:gd name="connsiteY66" fmla="*/ 1047741 h 1968758"/>
              <a:gd name="connsiteX67" fmla="*/ 317401 w 1369402"/>
              <a:gd name="connsiteY67" fmla="*/ 1019819 h 1968758"/>
              <a:gd name="connsiteX68" fmla="*/ 176798 w 1369402"/>
              <a:gd name="connsiteY68" fmla="*/ 973677 h 1968758"/>
              <a:gd name="connsiteX69" fmla="*/ 208730 w 1369402"/>
              <a:gd name="connsiteY69" fmla="*/ 829064 h 1968758"/>
              <a:gd name="connsiteX70" fmla="*/ 199032 w 1369402"/>
              <a:gd name="connsiteY70" fmla="*/ 791281 h 1968758"/>
              <a:gd name="connsiteX71" fmla="*/ 100397 w 1369402"/>
              <a:gd name="connsiteY71" fmla="*/ 680941 h 1968758"/>
              <a:gd name="connsiteX72" fmla="*/ 200371 w 1369402"/>
              <a:gd name="connsiteY72" fmla="*/ 571769 h 1968758"/>
              <a:gd name="connsiteX73" fmla="*/ 210737 w 1369402"/>
              <a:gd name="connsiteY73" fmla="*/ 534153 h 1968758"/>
              <a:gd name="connsiteX74" fmla="*/ 180645 w 1369402"/>
              <a:gd name="connsiteY74" fmla="*/ 389206 h 1968758"/>
              <a:gd name="connsiteX75" fmla="*/ 321745 w 1369402"/>
              <a:gd name="connsiteY75" fmla="*/ 344900 h 1968758"/>
              <a:gd name="connsiteX76" fmla="*/ 349667 w 1369402"/>
              <a:gd name="connsiteY76" fmla="*/ 317314 h 1968758"/>
              <a:gd name="connsiteX77" fmla="*/ 395809 w 1369402"/>
              <a:gd name="connsiteY77" fmla="*/ 176880 h 1968758"/>
              <a:gd name="connsiteX78" fmla="*/ 540422 w 1369402"/>
              <a:gd name="connsiteY78" fmla="*/ 208979 h 1968758"/>
              <a:gd name="connsiteX79" fmla="*/ 578205 w 1369402"/>
              <a:gd name="connsiteY79" fmla="*/ 198949 h 1968758"/>
              <a:gd name="connsiteX80" fmla="*/ 684702 w 1369402"/>
              <a:gd name="connsiteY80" fmla="*/ 256794 h 1968758"/>
              <a:gd name="connsiteX81" fmla="*/ 256712 w 1369402"/>
              <a:gd name="connsiteY81" fmla="*/ 684784 h 1968758"/>
              <a:gd name="connsiteX82" fmla="*/ 684702 w 1369402"/>
              <a:gd name="connsiteY82" fmla="*/ 1112774 h 1968758"/>
              <a:gd name="connsiteX83" fmla="*/ 1112692 w 1369402"/>
              <a:gd name="connsiteY83" fmla="*/ 684784 h 1968758"/>
              <a:gd name="connsiteX84" fmla="*/ 684702 w 1369402"/>
              <a:gd name="connsiteY84" fmla="*/ 256794 h 1968758"/>
              <a:gd name="connsiteX85" fmla="*/ 684702 w 1369402"/>
              <a:gd name="connsiteY85" fmla="*/ 342392 h 1968758"/>
              <a:gd name="connsiteX86" fmla="*/ 1027094 w 1369402"/>
              <a:gd name="connsiteY86" fmla="*/ 684784 h 1968758"/>
              <a:gd name="connsiteX87" fmla="*/ 684702 w 1369402"/>
              <a:gd name="connsiteY87" fmla="*/ 1027176 h 1968758"/>
              <a:gd name="connsiteX88" fmla="*/ 342310 w 1369402"/>
              <a:gd name="connsiteY88" fmla="*/ 684784 h 1968758"/>
              <a:gd name="connsiteX89" fmla="*/ 684702 w 1369402"/>
              <a:gd name="connsiteY89" fmla="*/ 342392 h 1968758"/>
              <a:gd name="connsiteX90" fmla="*/ 530056 w 1369402"/>
              <a:gd name="connsiteY90" fmla="*/ 1247022 h 1968758"/>
              <a:gd name="connsiteX91" fmla="*/ 651434 w 1369402"/>
              <a:gd name="connsiteY91" fmla="*/ 1358201 h 1968758"/>
              <a:gd name="connsiteX92" fmla="*/ 708943 w 1369402"/>
              <a:gd name="connsiteY92" fmla="*/ 1358701 h 1968758"/>
              <a:gd name="connsiteX93" fmla="*/ 831823 w 1369402"/>
              <a:gd name="connsiteY93" fmla="*/ 1249029 h 1968758"/>
              <a:gd name="connsiteX94" fmla="*/ 984295 w 1369402"/>
              <a:gd name="connsiteY94" fmla="*/ 1282802 h 1968758"/>
              <a:gd name="connsiteX95" fmla="*/ 984295 w 1369402"/>
              <a:gd name="connsiteY95" fmla="*/ 1856741 h 1968758"/>
              <a:gd name="connsiteX96" fmla="*/ 703927 w 1369402"/>
              <a:gd name="connsiteY96" fmla="*/ 1716475 h 1968758"/>
              <a:gd name="connsiteX97" fmla="*/ 665477 w 1369402"/>
              <a:gd name="connsiteY97" fmla="*/ 1716475 h 1968758"/>
              <a:gd name="connsiteX98" fmla="*/ 385109 w 1369402"/>
              <a:gd name="connsiteY98" fmla="*/ 1856741 h 1968758"/>
              <a:gd name="connsiteX99" fmla="*/ 385109 w 1369402"/>
              <a:gd name="connsiteY99" fmla="*/ 1277114 h 196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369402" h="1968758">
                <a:moveTo>
                  <a:pt x="686542" y="0"/>
                </a:moveTo>
                <a:cubicBezTo>
                  <a:pt x="676844" y="502"/>
                  <a:pt x="667651" y="4347"/>
                  <a:pt x="660461" y="10867"/>
                </a:cubicBezTo>
                <a:lnTo>
                  <a:pt x="537580" y="120706"/>
                </a:lnTo>
                <a:lnTo>
                  <a:pt x="376583" y="84929"/>
                </a:lnTo>
                <a:cubicBezTo>
                  <a:pt x="355184" y="80248"/>
                  <a:pt x="333617" y="92453"/>
                  <a:pt x="326761" y="113351"/>
                </a:cubicBezTo>
                <a:lnTo>
                  <a:pt x="275270" y="269834"/>
                </a:lnTo>
                <a:lnTo>
                  <a:pt x="117949" y="319321"/>
                </a:lnTo>
                <a:cubicBezTo>
                  <a:pt x="97050" y="326008"/>
                  <a:pt x="84514" y="347241"/>
                  <a:pt x="88858" y="368808"/>
                </a:cubicBezTo>
                <a:lnTo>
                  <a:pt x="122464" y="530138"/>
                </a:lnTo>
                <a:lnTo>
                  <a:pt x="11286" y="651516"/>
                </a:lnTo>
                <a:cubicBezTo>
                  <a:pt x="-3593" y="667733"/>
                  <a:pt x="-3760" y="692642"/>
                  <a:pt x="10785" y="709025"/>
                </a:cubicBezTo>
                <a:lnTo>
                  <a:pt x="120457" y="831906"/>
                </a:lnTo>
                <a:lnTo>
                  <a:pt x="84848" y="992903"/>
                </a:lnTo>
                <a:cubicBezTo>
                  <a:pt x="80166" y="1014302"/>
                  <a:pt x="92372" y="1035869"/>
                  <a:pt x="113100" y="1042725"/>
                </a:cubicBezTo>
                <a:lnTo>
                  <a:pt x="269586" y="1094216"/>
                </a:lnTo>
                <a:lnTo>
                  <a:pt x="302353" y="1198372"/>
                </a:lnTo>
                <a:lnTo>
                  <a:pt x="299511" y="1198372"/>
                </a:lnTo>
                <a:lnTo>
                  <a:pt x="299511" y="1925955"/>
                </a:lnTo>
                <a:cubicBezTo>
                  <a:pt x="299511" y="1940836"/>
                  <a:pt x="307202" y="1954545"/>
                  <a:pt x="319742" y="1962403"/>
                </a:cubicBezTo>
                <a:cubicBezTo>
                  <a:pt x="332445" y="1970089"/>
                  <a:pt x="348160" y="1970928"/>
                  <a:pt x="361535" y="1964239"/>
                </a:cubicBezTo>
                <a:lnTo>
                  <a:pt x="684702" y="1802574"/>
                </a:lnTo>
                <a:lnTo>
                  <a:pt x="1007869" y="1964239"/>
                </a:lnTo>
                <a:cubicBezTo>
                  <a:pt x="1021243" y="1970928"/>
                  <a:pt x="1036959" y="1970089"/>
                  <a:pt x="1049662" y="1962403"/>
                </a:cubicBezTo>
                <a:cubicBezTo>
                  <a:pt x="1062202" y="1954545"/>
                  <a:pt x="1069893" y="1940836"/>
                  <a:pt x="1069893" y="1925955"/>
                </a:cubicBezTo>
                <a:lnTo>
                  <a:pt x="1069893" y="1173630"/>
                </a:lnTo>
                <a:lnTo>
                  <a:pt x="1094134" y="1099900"/>
                </a:lnTo>
                <a:lnTo>
                  <a:pt x="1251455" y="1050249"/>
                </a:lnTo>
                <a:cubicBezTo>
                  <a:pt x="1272354" y="1043559"/>
                  <a:pt x="1284889" y="1022327"/>
                  <a:pt x="1280545" y="1000760"/>
                </a:cubicBezTo>
                <a:lnTo>
                  <a:pt x="1246940" y="839430"/>
                </a:lnTo>
                <a:lnTo>
                  <a:pt x="1358119" y="718052"/>
                </a:lnTo>
                <a:cubicBezTo>
                  <a:pt x="1372995" y="701835"/>
                  <a:pt x="1373162" y="676926"/>
                  <a:pt x="1358619" y="660543"/>
                </a:cubicBezTo>
                <a:lnTo>
                  <a:pt x="1248947" y="537662"/>
                </a:lnTo>
                <a:lnTo>
                  <a:pt x="1284556" y="376665"/>
                </a:lnTo>
                <a:cubicBezTo>
                  <a:pt x="1289238" y="355266"/>
                  <a:pt x="1277032" y="333699"/>
                  <a:pt x="1256304" y="326844"/>
                </a:cubicBezTo>
                <a:lnTo>
                  <a:pt x="1099818" y="275184"/>
                </a:lnTo>
                <a:lnTo>
                  <a:pt x="1050167" y="118032"/>
                </a:lnTo>
                <a:cubicBezTo>
                  <a:pt x="1043477" y="97134"/>
                  <a:pt x="1022245" y="84595"/>
                  <a:pt x="1000678" y="88941"/>
                </a:cubicBezTo>
                <a:lnTo>
                  <a:pt x="839348" y="122546"/>
                </a:lnTo>
                <a:lnTo>
                  <a:pt x="717970" y="11368"/>
                </a:lnTo>
                <a:cubicBezTo>
                  <a:pt x="710450" y="4514"/>
                  <a:pt x="700752" y="502"/>
                  <a:pt x="690719" y="0"/>
                </a:cubicBezTo>
                <a:cubicBezTo>
                  <a:pt x="689384" y="0"/>
                  <a:pt x="687878" y="0"/>
                  <a:pt x="686542" y="0"/>
                </a:cubicBezTo>
                <a:close/>
                <a:moveTo>
                  <a:pt x="688545" y="100478"/>
                </a:moveTo>
                <a:lnTo>
                  <a:pt x="797717" y="200453"/>
                </a:lnTo>
                <a:cubicBezTo>
                  <a:pt x="807749" y="209815"/>
                  <a:pt x="821791" y="213661"/>
                  <a:pt x="835333" y="210818"/>
                </a:cubicBezTo>
                <a:lnTo>
                  <a:pt x="980280" y="180726"/>
                </a:lnTo>
                <a:lnTo>
                  <a:pt x="1024586" y="321828"/>
                </a:lnTo>
                <a:cubicBezTo>
                  <a:pt x="1028767" y="335036"/>
                  <a:pt x="1038962" y="345401"/>
                  <a:pt x="1052003" y="349749"/>
                </a:cubicBezTo>
                <a:lnTo>
                  <a:pt x="1192606" y="395891"/>
                </a:lnTo>
                <a:lnTo>
                  <a:pt x="1160674" y="540504"/>
                </a:lnTo>
                <a:cubicBezTo>
                  <a:pt x="1157665" y="553879"/>
                  <a:pt x="1161342" y="568088"/>
                  <a:pt x="1170372" y="578287"/>
                </a:cubicBezTo>
                <a:lnTo>
                  <a:pt x="1269007" y="688627"/>
                </a:lnTo>
                <a:lnTo>
                  <a:pt x="1169032" y="797799"/>
                </a:lnTo>
                <a:cubicBezTo>
                  <a:pt x="1159672" y="807831"/>
                  <a:pt x="1155825" y="821874"/>
                  <a:pt x="1158667" y="835415"/>
                </a:cubicBezTo>
                <a:lnTo>
                  <a:pt x="1188759" y="980363"/>
                </a:lnTo>
                <a:lnTo>
                  <a:pt x="1047659" y="1024668"/>
                </a:lnTo>
                <a:cubicBezTo>
                  <a:pt x="1034451" y="1028849"/>
                  <a:pt x="1024085" y="1039044"/>
                  <a:pt x="1019737" y="1052085"/>
                </a:cubicBezTo>
                <a:lnTo>
                  <a:pt x="985630" y="1155573"/>
                </a:lnTo>
                <a:lnTo>
                  <a:pt x="984295" y="1155573"/>
                </a:lnTo>
                <a:lnTo>
                  <a:pt x="984295" y="1160088"/>
                </a:lnTo>
                <a:lnTo>
                  <a:pt x="973595" y="1192688"/>
                </a:lnTo>
                <a:lnTo>
                  <a:pt x="828982" y="1160756"/>
                </a:lnTo>
                <a:cubicBezTo>
                  <a:pt x="815607" y="1157747"/>
                  <a:pt x="801398" y="1161424"/>
                  <a:pt x="791199" y="1170454"/>
                </a:cubicBezTo>
                <a:lnTo>
                  <a:pt x="680859" y="1269089"/>
                </a:lnTo>
                <a:lnTo>
                  <a:pt x="571687" y="1169115"/>
                </a:lnTo>
                <a:cubicBezTo>
                  <a:pt x="561655" y="1159755"/>
                  <a:pt x="547612" y="1155907"/>
                  <a:pt x="534071" y="1158749"/>
                </a:cubicBezTo>
                <a:lnTo>
                  <a:pt x="389123" y="1188841"/>
                </a:lnTo>
                <a:lnTo>
                  <a:pt x="344818" y="1047741"/>
                </a:lnTo>
                <a:cubicBezTo>
                  <a:pt x="340636" y="1034533"/>
                  <a:pt x="330442" y="1024167"/>
                  <a:pt x="317401" y="1019819"/>
                </a:cubicBezTo>
                <a:lnTo>
                  <a:pt x="176798" y="973677"/>
                </a:lnTo>
                <a:lnTo>
                  <a:pt x="208730" y="829064"/>
                </a:lnTo>
                <a:cubicBezTo>
                  <a:pt x="211739" y="815689"/>
                  <a:pt x="208062" y="801480"/>
                  <a:pt x="199032" y="791281"/>
                </a:cubicBezTo>
                <a:lnTo>
                  <a:pt x="100397" y="680941"/>
                </a:lnTo>
                <a:lnTo>
                  <a:pt x="200371" y="571769"/>
                </a:lnTo>
                <a:cubicBezTo>
                  <a:pt x="209731" y="561737"/>
                  <a:pt x="213579" y="547695"/>
                  <a:pt x="210737" y="534153"/>
                </a:cubicBezTo>
                <a:lnTo>
                  <a:pt x="180645" y="389206"/>
                </a:lnTo>
                <a:lnTo>
                  <a:pt x="321745" y="344900"/>
                </a:lnTo>
                <a:cubicBezTo>
                  <a:pt x="334953" y="340720"/>
                  <a:pt x="345319" y="330522"/>
                  <a:pt x="349667" y="317314"/>
                </a:cubicBezTo>
                <a:lnTo>
                  <a:pt x="395809" y="176880"/>
                </a:lnTo>
                <a:lnTo>
                  <a:pt x="540422" y="208979"/>
                </a:lnTo>
                <a:cubicBezTo>
                  <a:pt x="553797" y="211822"/>
                  <a:pt x="568006" y="208144"/>
                  <a:pt x="578205" y="198949"/>
                </a:cubicBezTo>
                <a:close/>
                <a:moveTo>
                  <a:pt x="684702" y="256794"/>
                </a:moveTo>
                <a:cubicBezTo>
                  <a:pt x="448807" y="256794"/>
                  <a:pt x="256712" y="448889"/>
                  <a:pt x="256712" y="684784"/>
                </a:cubicBezTo>
                <a:cubicBezTo>
                  <a:pt x="256712" y="920679"/>
                  <a:pt x="448807" y="1112774"/>
                  <a:pt x="684702" y="1112774"/>
                </a:cubicBezTo>
                <a:cubicBezTo>
                  <a:pt x="920597" y="1112774"/>
                  <a:pt x="1112692" y="920679"/>
                  <a:pt x="1112692" y="684784"/>
                </a:cubicBezTo>
                <a:cubicBezTo>
                  <a:pt x="1112692" y="448889"/>
                  <a:pt x="920597" y="256794"/>
                  <a:pt x="684702" y="256794"/>
                </a:cubicBezTo>
                <a:close/>
                <a:moveTo>
                  <a:pt x="684702" y="342392"/>
                </a:moveTo>
                <a:cubicBezTo>
                  <a:pt x="874289" y="342392"/>
                  <a:pt x="1027094" y="495197"/>
                  <a:pt x="1027094" y="684784"/>
                </a:cubicBezTo>
                <a:cubicBezTo>
                  <a:pt x="1027094" y="874371"/>
                  <a:pt x="874289" y="1027176"/>
                  <a:pt x="684702" y="1027176"/>
                </a:cubicBezTo>
                <a:cubicBezTo>
                  <a:pt x="495115" y="1027176"/>
                  <a:pt x="342310" y="874371"/>
                  <a:pt x="342310" y="684784"/>
                </a:cubicBezTo>
                <a:cubicBezTo>
                  <a:pt x="342310" y="495197"/>
                  <a:pt x="495115" y="342392"/>
                  <a:pt x="684702" y="342392"/>
                </a:cubicBezTo>
                <a:close/>
                <a:moveTo>
                  <a:pt x="530056" y="1247022"/>
                </a:moveTo>
                <a:lnTo>
                  <a:pt x="651434" y="1358201"/>
                </a:lnTo>
                <a:cubicBezTo>
                  <a:pt x="667651" y="1373078"/>
                  <a:pt x="692560" y="1373244"/>
                  <a:pt x="708943" y="1358701"/>
                </a:cubicBezTo>
                <a:lnTo>
                  <a:pt x="831823" y="1249029"/>
                </a:lnTo>
                <a:lnTo>
                  <a:pt x="984295" y="1282802"/>
                </a:lnTo>
                <a:lnTo>
                  <a:pt x="984295" y="1856741"/>
                </a:lnTo>
                <a:lnTo>
                  <a:pt x="703927" y="1716475"/>
                </a:lnTo>
                <a:cubicBezTo>
                  <a:pt x="691725" y="1710454"/>
                  <a:pt x="677679" y="1710454"/>
                  <a:pt x="665477" y="1716475"/>
                </a:cubicBezTo>
                <a:lnTo>
                  <a:pt x="385109" y="1856741"/>
                </a:lnTo>
                <a:lnTo>
                  <a:pt x="385109" y="127711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426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61E7D9D-5513-C044-9839-57A79F2F5F06}"/>
              </a:ext>
            </a:extLst>
          </p:cNvPr>
          <p:cNvSpPr/>
          <p:nvPr/>
        </p:nvSpPr>
        <p:spPr>
          <a:xfrm>
            <a:off x="1937795" y="1330079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w Cen MT" panose="020B0602020104020603" pitchFamily="34" charset="77"/>
                <a:cs typeface="Calibri"/>
              </a:rPr>
              <a:t>98% satisfaction rating based on our borrower experience surveys</a:t>
            </a:r>
          </a:p>
        </p:txBody>
      </p:sp>
      <p:sp>
        <p:nvSpPr>
          <p:cNvPr id="2" name="Title 7"/>
          <p:cNvSpPr txBox="1">
            <a:spLocks/>
          </p:cNvSpPr>
          <p:nvPr/>
        </p:nvSpPr>
        <p:spPr>
          <a:xfrm>
            <a:off x="153116" y="192794"/>
            <a:ext cx="4343649" cy="408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/>
              <a:t>Unmatched Counseling Satisfaction</a:t>
            </a:r>
          </a:p>
        </p:txBody>
      </p:sp>
    </p:spTree>
    <p:extLst>
      <p:ext uri="{BB962C8B-B14F-4D97-AF65-F5344CB8AC3E}">
        <p14:creationId xmlns:p14="http://schemas.microsoft.com/office/powerpoint/2010/main" val="353308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4CC2052-2461-5948-AC11-6571086EFFCB}"/>
              </a:ext>
            </a:extLst>
          </p:cNvPr>
          <p:cNvSpPr txBox="1">
            <a:spLocks/>
          </p:cNvSpPr>
          <p:nvPr/>
        </p:nvSpPr>
        <p:spPr>
          <a:xfrm>
            <a:off x="1808583" y="4396834"/>
            <a:ext cx="3864657" cy="1215968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525252"/>
                </a:solidFill>
                <a:latin typeface="Tw Cen MT" panose="020B0602020104020603" pitchFamily="34" charset="77"/>
              </a:rPr>
              <a:t>847-873-2167 (M)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562C1"/>
              </a:solidFill>
              <a:latin typeface="Tw Cen MT" panose="020B0602020104020603" pitchFamily="34" charset="77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B3292D"/>
                </a:solidFill>
                <a:latin typeface="Tw Cen MT" panose="020B0602020104020603" pitchFamily="34" charset="77"/>
              </a:rPr>
              <a:t>Bgivens@iontuition.com</a:t>
            </a:r>
            <a:endParaRPr lang="en-US" sz="2400" dirty="0">
              <a:solidFill>
                <a:srgbClr val="B3292D"/>
              </a:solidFill>
              <a:latin typeface="Tw Cen MT" panose="020B0602020104020603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256152FB-A250-194F-B12E-FF6B8FB4C9FA}"/>
              </a:ext>
            </a:extLst>
          </p:cNvPr>
          <p:cNvSpPr txBox="1">
            <a:spLocks/>
          </p:cNvSpPr>
          <p:nvPr/>
        </p:nvSpPr>
        <p:spPr>
          <a:xfrm>
            <a:off x="986541" y="2690375"/>
            <a:ext cx="3779910" cy="89102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400" b="1" dirty="0">
                <a:solidFill>
                  <a:srgbClr val="525252"/>
                </a:solidFill>
                <a:latin typeface="Tw Cen MT" panose="020B0602020104020603" pitchFamily="34" charset="77"/>
              </a:rPr>
              <a:t>Brent Givens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77"/>
              </a:rPr>
              <a:t>Senior Vice President</a:t>
            </a:r>
          </a:p>
        </p:txBody>
      </p:sp>
      <p:sp>
        <p:nvSpPr>
          <p:cNvPr id="30" name="Graphic 28">
            <a:extLst>
              <a:ext uri="{FF2B5EF4-FFF2-40B4-BE49-F238E27FC236}">
                <a16:creationId xmlns="" xmlns:a16="http://schemas.microsoft.com/office/drawing/2014/main" id="{21DC29A8-1A50-7846-9A47-06D248EB9CD7}"/>
              </a:ext>
            </a:extLst>
          </p:cNvPr>
          <p:cNvSpPr/>
          <p:nvPr/>
        </p:nvSpPr>
        <p:spPr>
          <a:xfrm>
            <a:off x="1145413" y="5162565"/>
            <a:ext cx="450663" cy="337997"/>
          </a:xfrm>
          <a:custGeom>
            <a:avLst/>
            <a:gdLst>
              <a:gd name="connsiteX0" fmla="*/ 522138 w 576152"/>
              <a:gd name="connsiteY0" fmla="*/ 0 h 432114"/>
              <a:gd name="connsiteX1" fmla="*/ 54014 w 576152"/>
              <a:gd name="connsiteY1" fmla="*/ 0 h 432114"/>
              <a:gd name="connsiteX2" fmla="*/ 0 w 576152"/>
              <a:gd name="connsiteY2" fmla="*/ 54014 h 432114"/>
              <a:gd name="connsiteX3" fmla="*/ 0 w 576152"/>
              <a:gd name="connsiteY3" fmla="*/ 378100 h 432114"/>
              <a:gd name="connsiteX4" fmla="*/ 54014 w 576152"/>
              <a:gd name="connsiteY4" fmla="*/ 432114 h 432114"/>
              <a:gd name="connsiteX5" fmla="*/ 522138 w 576152"/>
              <a:gd name="connsiteY5" fmla="*/ 432114 h 432114"/>
              <a:gd name="connsiteX6" fmla="*/ 576152 w 576152"/>
              <a:gd name="connsiteY6" fmla="*/ 378100 h 432114"/>
              <a:gd name="connsiteX7" fmla="*/ 576152 w 576152"/>
              <a:gd name="connsiteY7" fmla="*/ 54014 h 432114"/>
              <a:gd name="connsiteX8" fmla="*/ 522138 w 576152"/>
              <a:gd name="connsiteY8" fmla="*/ 0 h 432114"/>
              <a:gd name="connsiteX9" fmla="*/ 522138 w 576152"/>
              <a:gd name="connsiteY9" fmla="*/ 54014 h 432114"/>
              <a:gd name="connsiteX10" fmla="*/ 522138 w 576152"/>
              <a:gd name="connsiteY10" fmla="*/ 99926 h 432114"/>
              <a:gd name="connsiteX11" fmla="*/ 370684 w 576152"/>
              <a:gd name="connsiteY11" fmla="*/ 219759 h 432114"/>
              <a:gd name="connsiteX12" fmla="*/ 288076 w 576152"/>
              <a:gd name="connsiteY12" fmla="*/ 270071 h 432114"/>
              <a:gd name="connsiteX13" fmla="*/ 205468 w 576152"/>
              <a:gd name="connsiteY13" fmla="*/ 219759 h 432114"/>
              <a:gd name="connsiteX14" fmla="*/ 54014 w 576152"/>
              <a:gd name="connsiteY14" fmla="*/ 99926 h 432114"/>
              <a:gd name="connsiteX15" fmla="*/ 54014 w 576152"/>
              <a:gd name="connsiteY15" fmla="*/ 54014 h 432114"/>
              <a:gd name="connsiteX16" fmla="*/ 54014 w 576152"/>
              <a:gd name="connsiteY16" fmla="*/ 378100 h 432114"/>
              <a:gd name="connsiteX17" fmla="*/ 54014 w 576152"/>
              <a:gd name="connsiteY17" fmla="*/ 169245 h 432114"/>
              <a:gd name="connsiteX18" fmla="*/ 172103 w 576152"/>
              <a:gd name="connsiteY18" fmla="*/ 262239 h 432114"/>
              <a:gd name="connsiteX19" fmla="*/ 288076 w 576152"/>
              <a:gd name="connsiteY19" fmla="*/ 324131 h 432114"/>
              <a:gd name="connsiteX20" fmla="*/ 404038 w 576152"/>
              <a:gd name="connsiteY20" fmla="*/ 262295 h 432114"/>
              <a:gd name="connsiteX21" fmla="*/ 522194 w 576152"/>
              <a:gd name="connsiteY21" fmla="*/ 169290 h 432114"/>
              <a:gd name="connsiteX22" fmla="*/ 522194 w 576152"/>
              <a:gd name="connsiteY22" fmla="*/ 378100 h 4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152" h="432114">
                <a:moveTo>
                  <a:pt x="522138" y="0"/>
                </a:moveTo>
                <a:lnTo>
                  <a:pt x="54014" y="0"/>
                </a:lnTo>
                <a:cubicBezTo>
                  <a:pt x="24183" y="0"/>
                  <a:pt x="0" y="24183"/>
                  <a:pt x="0" y="54014"/>
                </a:cubicBezTo>
                <a:lnTo>
                  <a:pt x="0" y="378100"/>
                </a:lnTo>
                <a:cubicBezTo>
                  <a:pt x="0" y="407931"/>
                  <a:pt x="24183" y="432114"/>
                  <a:pt x="54014" y="432114"/>
                </a:cubicBezTo>
                <a:lnTo>
                  <a:pt x="522138" y="432114"/>
                </a:lnTo>
                <a:cubicBezTo>
                  <a:pt x="551969" y="432114"/>
                  <a:pt x="576152" y="407931"/>
                  <a:pt x="576152" y="378100"/>
                </a:cubicBezTo>
                <a:lnTo>
                  <a:pt x="576152" y="54014"/>
                </a:lnTo>
                <a:cubicBezTo>
                  <a:pt x="576152" y="24183"/>
                  <a:pt x="551969" y="0"/>
                  <a:pt x="522138" y="0"/>
                </a:cubicBezTo>
                <a:close/>
                <a:moveTo>
                  <a:pt x="522138" y="54014"/>
                </a:moveTo>
                <a:lnTo>
                  <a:pt x="522138" y="99926"/>
                </a:lnTo>
                <a:cubicBezTo>
                  <a:pt x="496909" y="120474"/>
                  <a:pt x="456679" y="152433"/>
                  <a:pt x="370684" y="219759"/>
                </a:cubicBezTo>
                <a:cubicBezTo>
                  <a:pt x="351734" y="234669"/>
                  <a:pt x="314194" y="270488"/>
                  <a:pt x="288076" y="270071"/>
                </a:cubicBezTo>
                <a:cubicBezTo>
                  <a:pt x="261958" y="270488"/>
                  <a:pt x="224407" y="234669"/>
                  <a:pt x="205468" y="219759"/>
                </a:cubicBezTo>
                <a:cubicBezTo>
                  <a:pt x="119484" y="152433"/>
                  <a:pt x="79255" y="120486"/>
                  <a:pt x="54014" y="99926"/>
                </a:cubicBezTo>
                <a:lnTo>
                  <a:pt x="54014" y="54014"/>
                </a:lnTo>
                <a:close/>
                <a:moveTo>
                  <a:pt x="54014" y="378100"/>
                </a:moveTo>
                <a:lnTo>
                  <a:pt x="54014" y="169245"/>
                </a:lnTo>
                <a:cubicBezTo>
                  <a:pt x="79795" y="189781"/>
                  <a:pt x="116367" y="218600"/>
                  <a:pt x="172103" y="262239"/>
                </a:cubicBezTo>
                <a:cubicBezTo>
                  <a:pt x="196691" y="281606"/>
                  <a:pt x="239767" y="324344"/>
                  <a:pt x="288076" y="324131"/>
                </a:cubicBezTo>
                <a:cubicBezTo>
                  <a:pt x="336149" y="324389"/>
                  <a:pt x="378674" y="282269"/>
                  <a:pt x="404038" y="262295"/>
                </a:cubicBezTo>
                <a:cubicBezTo>
                  <a:pt x="459774" y="218656"/>
                  <a:pt x="496312" y="189826"/>
                  <a:pt x="522194" y="169290"/>
                </a:cubicBezTo>
                <a:lnTo>
                  <a:pt x="522194" y="378100"/>
                </a:lnTo>
                <a:close/>
              </a:path>
            </a:pathLst>
          </a:custGeom>
          <a:solidFill>
            <a:srgbClr val="525252"/>
          </a:solidFill>
          <a:ln w="1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Graphic 35">
            <a:extLst>
              <a:ext uri="{FF2B5EF4-FFF2-40B4-BE49-F238E27FC236}">
                <a16:creationId xmlns="" xmlns:a16="http://schemas.microsoft.com/office/drawing/2014/main" id="{34FA7E21-C63A-C444-8DF5-F0AC6101B664}"/>
              </a:ext>
            </a:extLst>
          </p:cNvPr>
          <p:cNvSpPr/>
          <p:nvPr/>
        </p:nvSpPr>
        <p:spPr>
          <a:xfrm>
            <a:off x="1127731" y="4303828"/>
            <a:ext cx="476827" cy="477737"/>
          </a:xfrm>
          <a:custGeom>
            <a:avLst/>
            <a:gdLst>
              <a:gd name="connsiteX0" fmla="*/ 516122 w 531890"/>
              <a:gd name="connsiteY0" fmla="*/ 390859 h 532905"/>
              <a:gd name="connsiteX1" fmla="*/ 516122 w 531890"/>
              <a:gd name="connsiteY1" fmla="*/ 390859 h 532905"/>
              <a:gd name="connsiteX2" fmla="*/ 410950 w 531890"/>
              <a:gd name="connsiteY2" fmla="*/ 321285 h 532905"/>
              <a:gd name="connsiteX3" fmla="*/ 361900 w 531890"/>
              <a:gd name="connsiteY3" fmla="*/ 323604 h 532905"/>
              <a:gd name="connsiteX4" fmla="*/ 320272 w 531890"/>
              <a:gd name="connsiteY4" fmla="*/ 346796 h 532905"/>
              <a:gd name="connsiteX5" fmla="*/ 248611 w 531890"/>
              <a:gd name="connsiteY5" fmla="*/ 283135 h 532905"/>
              <a:gd name="connsiteX6" fmla="*/ 185530 w 531890"/>
              <a:gd name="connsiteY6" fmla="*/ 211706 h 532905"/>
              <a:gd name="connsiteX7" fmla="*/ 208722 w 531890"/>
              <a:gd name="connsiteY7" fmla="*/ 170078 h 532905"/>
              <a:gd name="connsiteX8" fmla="*/ 210925 w 531890"/>
              <a:gd name="connsiteY8" fmla="*/ 120796 h 532905"/>
              <a:gd name="connsiteX9" fmla="*/ 176138 w 531890"/>
              <a:gd name="connsiteY9" fmla="*/ 67688 h 532905"/>
              <a:gd name="connsiteX10" fmla="*/ 142511 w 531890"/>
              <a:gd name="connsiteY10" fmla="*/ 17247 h 532905"/>
              <a:gd name="connsiteX11" fmla="*/ 141351 w 531890"/>
              <a:gd name="connsiteY11" fmla="*/ 15624 h 532905"/>
              <a:gd name="connsiteX12" fmla="*/ 112710 w 531890"/>
              <a:gd name="connsiteY12" fmla="*/ 86 h 532905"/>
              <a:gd name="connsiteX13" fmla="*/ 78850 w 531890"/>
              <a:gd name="connsiteY13" fmla="*/ 10174 h 532905"/>
              <a:gd name="connsiteX14" fmla="*/ 35715 w 531890"/>
              <a:gd name="connsiteY14" fmla="*/ 46468 h 532905"/>
              <a:gd name="connsiteX15" fmla="*/ 12523 w 531890"/>
              <a:gd name="connsiteY15" fmla="*/ 71515 h 532905"/>
              <a:gd name="connsiteX16" fmla="*/ 0 w 531890"/>
              <a:gd name="connsiteY16" fmla="*/ 103055 h 532905"/>
              <a:gd name="connsiteX17" fmla="*/ 22496 w 531890"/>
              <a:gd name="connsiteY17" fmla="*/ 187819 h 532905"/>
              <a:gd name="connsiteX18" fmla="*/ 161643 w 531890"/>
              <a:gd name="connsiteY18" fmla="*/ 370567 h 532905"/>
              <a:gd name="connsiteX19" fmla="*/ 344391 w 531890"/>
              <a:gd name="connsiteY19" fmla="*/ 509715 h 532905"/>
              <a:gd name="connsiteX20" fmla="*/ 429271 w 531890"/>
              <a:gd name="connsiteY20" fmla="*/ 532906 h 532905"/>
              <a:gd name="connsiteX21" fmla="*/ 430431 w 531890"/>
              <a:gd name="connsiteY21" fmla="*/ 532906 h 532905"/>
              <a:gd name="connsiteX22" fmla="*/ 460811 w 531890"/>
              <a:gd name="connsiteY22" fmla="*/ 520035 h 532905"/>
              <a:gd name="connsiteX23" fmla="*/ 485858 w 531890"/>
              <a:gd name="connsiteY23" fmla="*/ 496843 h 532905"/>
              <a:gd name="connsiteX24" fmla="*/ 521804 w 531890"/>
              <a:gd name="connsiteY24" fmla="*/ 453244 h 532905"/>
              <a:gd name="connsiteX25" fmla="*/ 516122 w 531890"/>
              <a:gd name="connsiteY25" fmla="*/ 390859 h 532905"/>
              <a:gd name="connsiteX26" fmla="*/ 436113 w 531890"/>
              <a:gd name="connsiteY26" fmla="*/ 487103 h 532905"/>
              <a:gd name="connsiteX27" fmla="*/ 428111 w 531890"/>
              <a:gd name="connsiteY27" fmla="*/ 491625 h 532905"/>
              <a:gd name="connsiteX28" fmla="*/ 361552 w 531890"/>
              <a:gd name="connsiteY28" fmla="*/ 473072 h 532905"/>
              <a:gd name="connsiteX29" fmla="*/ 190285 w 531890"/>
              <a:gd name="connsiteY29" fmla="*/ 342157 h 532905"/>
              <a:gd name="connsiteX30" fmla="*/ 59486 w 531890"/>
              <a:gd name="connsiteY30" fmla="*/ 170426 h 532905"/>
              <a:gd name="connsiteX31" fmla="*/ 40817 w 531890"/>
              <a:gd name="connsiteY31" fmla="*/ 104446 h 532905"/>
              <a:gd name="connsiteX32" fmla="*/ 45339 w 531890"/>
              <a:gd name="connsiteY32" fmla="*/ 96445 h 532905"/>
              <a:gd name="connsiteX33" fmla="*/ 64008 w 531890"/>
              <a:gd name="connsiteY33" fmla="*/ 75689 h 532905"/>
              <a:gd name="connsiteX34" fmla="*/ 99607 w 531890"/>
              <a:gd name="connsiteY34" fmla="*/ 45425 h 532905"/>
              <a:gd name="connsiteX35" fmla="*/ 102274 w 531890"/>
              <a:gd name="connsiteY35" fmla="*/ 43569 h 532905"/>
              <a:gd name="connsiteX36" fmla="*/ 108883 w 531890"/>
              <a:gd name="connsiteY36" fmla="*/ 41366 h 532905"/>
              <a:gd name="connsiteX37" fmla="*/ 108883 w 531890"/>
              <a:gd name="connsiteY37" fmla="*/ 41366 h 532905"/>
              <a:gd name="connsiteX38" fmla="*/ 141351 w 531890"/>
              <a:gd name="connsiteY38" fmla="*/ 90068 h 532905"/>
              <a:gd name="connsiteX39" fmla="*/ 174746 w 531890"/>
              <a:gd name="connsiteY39" fmla="*/ 140857 h 532905"/>
              <a:gd name="connsiteX40" fmla="*/ 171964 w 531890"/>
              <a:gd name="connsiteY40" fmla="*/ 150945 h 532905"/>
              <a:gd name="connsiteX41" fmla="*/ 171964 w 531890"/>
              <a:gd name="connsiteY41" fmla="*/ 152105 h 532905"/>
              <a:gd name="connsiteX42" fmla="*/ 144018 w 531890"/>
              <a:gd name="connsiteY42" fmla="*/ 201502 h 532905"/>
              <a:gd name="connsiteX43" fmla="*/ 137756 w 531890"/>
              <a:gd name="connsiteY43" fmla="*/ 213098 h 532905"/>
              <a:gd name="connsiteX44" fmla="*/ 143670 w 531890"/>
              <a:gd name="connsiteY44" fmla="*/ 223186 h 532905"/>
              <a:gd name="connsiteX45" fmla="*/ 220317 w 531890"/>
              <a:gd name="connsiteY45" fmla="*/ 312241 h 532905"/>
              <a:gd name="connsiteX46" fmla="*/ 309372 w 531890"/>
              <a:gd name="connsiteY46" fmla="*/ 388656 h 532905"/>
              <a:gd name="connsiteX47" fmla="*/ 319576 w 531890"/>
              <a:gd name="connsiteY47" fmla="*/ 394570 h 532905"/>
              <a:gd name="connsiteX48" fmla="*/ 330244 w 531890"/>
              <a:gd name="connsiteY48" fmla="*/ 388540 h 532905"/>
              <a:gd name="connsiteX49" fmla="*/ 381381 w 531890"/>
              <a:gd name="connsiteY49" fmla="*/ 359667 h 532905"/>
              <a:gd name="connsiteX50" fmla="*/ 391585 w 531890"/>
              <a:gd name="connsiteY50" fmla="*/ 356884 h 532905"/>
              <a:gd name="connsiteX51" fmla="*/ 491192 w 531890"/>
              <a:gd name="connsiteY51" fmla="*/ 422863 h 532905"/>
              <a:gd name="connsiteX52" fmla="*/ 489684 w 531890"/>
              <a:gd name="connsiteY52" fmla="*/ 428661 h 532905"/>
              <a:gd name="connsiteX53" fmla="*/ 488873 w 531890"/>
              <a:gd name="connsiteY53" fmla="*/ 429821 h 532905"/>
              <a:gd name="connsiteX54" fmla="*/ 456753 w 531890"/>
              <a:gd name="connsiteY54" fmla="*/ 468086 h 532905"/>
              <a:gd name="connsiteX55" fmla="*/ 436113 w 531890"/>
              <a:gd name="connsiteY55" fmla="*/ 487103 h 53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31890" h="532905">
                <a:moveTo>
                  <a:pt x="516122" y="390859"/>
                </a:moveTo>
                <a:lnTo>
                  <a:pt x="516122" y="390859"/>
                </a:lnTo>
                <a:cubicBezTo>
                  <a:pt x="507774" y="385061"/>
                  <a:pt x="424053" y="329286"/>
                  <a:pt x="410950" y="321285"/>
                </a:cubicBezTo>
                <a:cubicBezTo>
                  <a:pt x="395435" y="312902"/>
                  <a:pt x="376555" y="313794"/>
                  <a:pt x="361900" y="323604"/>
                </a:cubicBezTo>
                <a:cubicBezTo>
                  <a:pt x="352972" y="328359"/>
                  <a:pt x="331172" y="340882"/>
                  <a:pt x="320272" y="346796"/>
                </a:cubicBezTo>
                <a:cubicBezTo>
                  <a:pt x="294661" y="327599"/>
                  <a:pt x="270691" y="306306"/>
                  <a:pt x="248611" y="283135"/>
                </a:cubicBezTo>
                <a:cubicBezTo>
                  <a:pt x="225577" y="261177"/>
                  <a:pt x="204473" y="237279"/>
                  <a:pt x="185530" y="211706"/>
                </a:cubicBezTo>
                <a:cubicBezTo>
                  <a:pt x="191792" y="200690"/>
                  <a:pt x="204083" y="179122"/>
                  <a:pt x="208722" y="170078"/>
                </a:cubicBezTo>
                <a:cubicBezTo>
                  <a:pt x="218810" y="150829"/>
                  <a:pt x="219622" y="134247"/>
                  <a:pt x="210925" y="120796"/>
                </a:cubicBezTo>
                <a:cubicBezTo>
                  <a:pt x="207214" y="114883"/>
                  <a:pt x="189937" y="88676"/>
                  <a:pt x="176138" y="67688"/>
                </a:cubicBezTo>
                <a:cubicBezTo>
                  <a:pt x="159440" y="42410"/>
                  <a:pt x="147265" y="24089"/>
                  <a:pt x="142511" y="17247"/>
                </a:cubicBezTo>
                <a:lnTo>
                  <a:pt x="141351" y="15624"/>
                </a:lnTo>
                <a:cubicBezTo>
                  <a:pt x="134641" y="6384"/>
                  <a:pt x="124114" y="673"/>
                  <a:pt x="112710" y="86"/>
                </a:cubicBezTo>
                <a:cubicBezTo>
                  <a:pt x="100591" y="-611"/>
                  <a:pt x="88612" y="2959"/>
                  <a:pt x="78850" y="10174"/>
                </a:cubicBezTo>
                <a:cubicBezTo>
                  <a:pt x="63670" y="21286"/>
                  <a:pt x="49259" y="33412"/>
                  <a:pt x="35715" y="46468"/>
                </a:cubicBezTo>
                <a:cubicBezTo>
                  <a:pt x="27331" y="54187"/>
                  <a:pt x="19576" y="62563"/>
                  <a:pt x="12523" y="71515"/>
                </a:cubicBezTo>
                <a:cubicBezTo>
                  <a:pt x="4720" y="80198"/>
                  <a:pt x="279" y="91384"/>
                  <a:pt x="0" y="103055"/>
                </a:cubicBezTo>
                <a:cubicBezTo>
                  <a:pt x="1411" y="132584"/>
                  <a:pt x="9079" y="161476"/>
                  <a:pt x="22496" y="187819"/>
                </a:cubicBezTo>
                <a:cubicBezTo>
                  <a:pt x="48238" y="242551"/>
                  <a:pt x="94968" y="303776"/>
                  <a:pt x="161643" y="370567"/>
                </a:cubicBezTo>
                <a:cubicBezTo>
                  <a:pt x="228318" y="437358"/>
                  <a:pt x="289196" y="483856"/>
                  <a:pt x="344391" y="509715"/>
                </a:cubicBezTo>
                <a:cubicBezTo>
                  <a:pt x="370705" y="523416"/>
                  <a:pt x="399646" y="531323"/>
                  <a:pt x="429271" y="532906"/>
                </a:cubicBezTo>
                <a:lnTo>
                  <a:pt x="430431" y="532906"/>
                </a:lnTo>
                <a:cubicBezTo>
                  <a:pt x="441735" y="532233"/>
                  <a:pt x="452464" y="527688"/>
                  <a:pt x="460811" y="520035"/>
                </a:cubicBezTo>
                <a:cubicBezTo>
                  <a:pt x="469765" y="512986"/>
                  <a:pt x="478141" y="505231"/>
                  <a:pt x="485858" y="496843"/>
                </a:cubicBezTo>
                <a:cubicBezTo>
                  <a:pt x="498855" y="483178"/>
                  <a:pt x="510869" y="468609"/>
                  <a:pt x="521804" y="453244"/>
                </a:cubicBezTo>
                <a:cubicBezTo>
                  <a:pt x="537227" y="431328"/>
                  <a:pt x="534676" y="403962"/>
                  <a:pt x="516122" y="390859"/>
                </a:cubicBezTo>
                <a:close/>
                <a:moveTo>
                  <a:pt x="436113" y="487103"/>
                </a:moveTo>
                <a:cubicBezTo>
                  <a:pt x="433622" y="488904"/>
                  <a:pt x="430939" y="490421"/>
                  <a:pt x="428111" y="491625"/>
                </a:cubicBezTo>
                <a:cubicBezTo>
                  <a:pt x="404831" y="490410"/>
                  <a:pt x="382105" y="484075"/>
                  <a:pt x="361552" y="473072"/>
                </a:cubicBezTo>
                <a:cubicBezTo>
                  <a:pt x="311111" y="449881"/>
                  <a:pt x="253481" y="405354"/>
                  <a:pt x="190285" y="342157"/>
                </a:cubicBezTo>
                <a:cubicBezTo>
                  <a:pt x="127088" y="278961"/>
                  <a:pt x="83141" y="220983"/>
                  <a:pt x="59486" y="170426"/>
                </a:cubicBezTo>
                <a:cubicBezTo>
                  <a:pt x="48592" y="150030"/>
                  <a:pt x="42225" y="127525"/>
                  <a:pt x="40817" y="104446"/>
                </a:cubicBezTo>
                <a:cubicBezTo>
                  <a:pt x="42015" y="101616"/>
                  <a:pt x="43532" y="98932"/>
                  <a:pt x="45339" y="96445"/>
                </a:cubicBezTo>
                <a:cubicBezTo>
                  <a:pt x="51011" y="89050"/>
                  <a:pt x="57253" y="82111"/>
                  <a:pt x="64008" y="75689"/>
                </a:cubicBezTo>
                <a:cubicBezTo>
                  <a:pt x="75286" y="64929"/>
                  <a:pt x="87172" y="54824"/>
                  <a:pt x="99607" y="45425"/>
                </a:cubicBezTo>
                <a:lnTo>
                  <a:pt x="102274" y="43569"/>
                </a:lnTo>
                <a:cubicBezTo>
                  <a:pt x="104107" y="42004"/>
                  <a:pt x="106477" y="41214"/>
                  <a:pt x="108883" y="41366"/>
                </a:cubicBezTo>
                <a:lnTo>
                  <a:pt x="108883" y="41366"/>
                </a:lnTo>
                <a:cubicBezTo>
                  <a:pt x="113290" y="47860"/>
                  <a:pt x="126856" y="68152"/>
                  <a:pt x="141351" y="90068"/>
                </a:cubicBezTo>
                <a:cubicBezTo>
                  <a:pt x="155846" y="111984"/>
                  <a:pt x="169992" y="133436"/>
                  <a:pt x="174746" y="140857"/>
                </a:cubicBezTo>
                <a:cubicBezTo>
                  <a:pt x="174599" y="144388"/>
                  <a:pt x="173647" y="147839"/>
                  <a:pt x="171964" y="150945"/>
                </a:cubicBezTo>
                <a:lnTo>
                  <a:pt x="171964" y="152105"/>
                </a:lnTo>
                <a:cubicBezTo>
                  <a:pt x="167093" y="161149"/>
                  <a:pt x="152367" y="186892"/>
                  <a:pt x="144018" y="201502"/>
                </a:cubicBezTo>
                <a:lnTo>
                  <a:pt x="137756" y="213098"/>
                </a:lnTo>
                <a:lnTo>
                  <a:pt x="143670" y="223186"/>
                </a:lnTo>
                <a:cubicBezTo>
                  <a:pt x="144134" y="224346"/>
                  <a:pt x="162339" y="255190"/>
                  <a:pt x="220317" y="312241"/>
                </a:cubicBezTo>
                <a:cubicBezTo>
                  <a:pt x="278296" y="369291"/>
                  <a:pt x="308096" y="387844"/>
                  <a:pt x="309372" y="388656"/>
                </a:cubicBezTo>
                <a:lnTo>
                  <a:pt x="319576" y="394570"/>
                </a:lnTo>
                <a:lnTo>
                  <a:pt x="330244" y="388540"/>
                </a:lnTo>
                <a:cubicBezTo>
                  <a:pt x="340101" y="382858"/>
                  <a:pt x="372916" y="364189"/>
                  <a:pt x="381381" y="359667"/>
                </a:cubicBezTo>
                <a:cubicBezTo>
                  <a:pt x="384557" y="358053"/>
                  <a:pt x="388030" y="357105"/>
                  <a:pt x="391585" y="356884"/>
                </a:cubicBezTo>
                <a:cubicBezTo>
                  <a:pt x="404340" y="365117"/>
                  <a:pt x="477277" y="413471"/>
                  <a:pt x="491192" y="422863"/>
                </a:cubicBezTo>
                <a:cubicBezTo>
                  <a:pt x="491382" y="424912"/>
                  <a:pt x="490849" y="426963"/>
                  <a:pt x="489684" y="428661"/>
                </a:cubicBezTo>
                <a:lnTo>
                  <a:pt x="488873" y="429821"/>
                </a:lnTo>
                <a:cubicBezTo>
                  <a:pt x="478979" y="443237"/>
                  <a:pt x="468251" y="456017"/>
                  <a:pt x="456753" y="468086"/>
                </a:cubicBezTo>
                <a:cubicBezTo>
                  <a:pt x="450366" y="474940"/>
                  <a:pt x="443465" y="481298"/>
                  <a:pt x="436113" y="487103"/>
                </a:cubicBezTo>
                <a:close/>
              </a:path>
            </a:pathLst>
          </a:custGeom>
          <a:solidFill>
            <a:srgbClr val="525252"/>
          </a:solidFill>
          <a:ln w="11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9526A95-689C-F840-9EE8-6C971FFCFDA7}"/>
              </a:ext>
            </a:extLst>
          </p:cNvPr>
          <p:cNvSpPr/>
          <p:nvPr/>
        </p:nvSpPr>
        <p:spPr>
          <a:xfrm>
            <a:off x="-6053840" y="128743"/>
            <a:ext cx="5340096" cy="6858000"/>
          </a:xfrm>
          <a:prstGeom prst="rect">
            <a:avLst/>
          </a:prstGeom>
          <a:blipFill dpi="0" rotWithShape="1">
            <a:blip r:embed="rId3" cstate="print">
              <a:alphaModFix amt="2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213" t="-860" r="-49711" b="-2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 hidden="1">
            <a:extLst>
              <a:ext uri="{FF2B5EF4-FFF2-40B4-BE49-F238E27FC236}">
                <a16:creationId xmlns="" xmlns:a16="http://schemas.microsoft.com/office/drawing/2014/main" id="{768C7DA1-139E-CD4C-A99F-B1BAD0A8169C}"/>
              </a:ext>
            </a:extLst>
          </p:cNvPr>
          <p:cNvSpPr/>
          <p:nvPr/>
        </p:nvSpPr>
        <p:spPr>
          <a:xfrm>
            <a:off x="4387111" y="0"/>
            <a:ext cx="7804889" cy="6858000"/>
          </a:xfrm>
          <a:custGeom>
            <a:avLst/>
            <a:gdLst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6858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6217389 w 7804889"/>
              <a:gd name="connsiteY3" fmla="*/ 5461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3626589 w 7804889"/>
              <a:gd name="connsiteY3" fmla="*/ 6858000 h 6858000"/>
              <a:gd name="connsiteX4" fmla="*/ 0 w 780488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4889" h="6858000">
                <a:moveTo>
                  <a:pt x="0" y="0"/>
                </a:moveTo>
                <a:lnTo>
                  <a:pt x="7804889" y="0"/>
                </a:lnTo>
                <a:lnTo>
                  <a:pt x="7804889" y="6858000"/>
                </a:lnTo>
                <a:lnTo>
                  <a:pt x="3626589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8">
            <a:extLst>
              <a:ext uri="{FF2B5EF4-FFF2-40B4-BE49-F238E27FC236}">
                <a16:creationId xmlns="" xmlns:a16="http://schemas.microsoft.com/office/drawing/2014/main" id="{AFEB0CBD-2C11-F147-8961-8F0E6E8E0623}"/>
              </a:ext>
            </a:extLst>
          </p:cNvPr>
          <p:cNvSpPr/>
          <p:nvPr/>
        </p:nvSpPr>
        <p:spPr>
          <a:xfrm>
            <a:off x="4387111" y="0"/>
            <a:ext cx="7804889" cy="6858000"/>
          </a:xfrm>
          <a:custGeom>
            <a:avLst/>
            <a:gdLst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6858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6217389 w 7804889"/>
              <a:gd name="connsiteY3" fmla="*/ 5461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3626589 w 7804889"/>
              <a:gd name="connsiteY3" fmla="*/ 6858000 h 6858000"/>
              <a:gd name="connsiteX4" fmla="*/ 0 w 780488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4889" h="6858000">
                <a:moveTo>
                  <a:pt x="0" y="0"/>
                </a:moveTo>
                <a:lnTo>
                  <a:pt x="7804889" y="0"/>
                </a:lnTo>
                <a:lnTo>
                  <a:pt x="7804889" y="6858000"/>
                </a:lnTo>
                <a:lnTo>
                  <a:pt x="3626589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129" t="-860" r="-62795" b="-2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48">
            <a:extLst>
              <a:ext uri="{FF2B5EF4-FFF2-40B4-BE49-F238E27FC236}">
                <a16:creationId xmlns="" xmlns:a16="http://schemas.microsoft.com/office/drawing/2014/main" id="{F27DF8E6-368F-6B40-9D30-5448C3AD7B73}"/>
              </a:ext>
            </a:extLst>
          </p:cNvPr>
          <p:cNvSpPr/>
          <p:nvPr/>
        </p:nvSpPr>
        <p:spPr>
          <a:xfrm>
            <a:off x="4376093" y="-6734"/>
            <a:ext cx="7804889" cy="6858000"/>
          </a:xfrm>
          <a:custGeom>
            <a:avLst/>
            <a:gdLst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6858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0 w 7804889"/>
              <a:gd name="connsiteY3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6217389 w 7804889"/>
              <a:gd name="connsiteY3" fmla="*/ 5461000 h 6858000"/>
              <a:gd name="connsiteX4" fmla="*/ 0 w 7804889"/>
              <a:gd name="connsiteY4" fmla="*/ 0 h 6858000"/>
              <a:gd name="connsiteX0" fmla="*/ 0 w 7804889"/>
              <a:gd name="connsiteY0" fmla="*/ 0 h 6858000"/>
              <a:gd name="connsiteX1" fmla="*/ 7804889 w 7804889"/>
              <a:gd name="connsiteY1" fmla="*/ 0 h 6858000"/>
              <a:gd name="connsiteX2" fmla="*/ 7804889 w 7804889"/>
              <a:gd name="connsiteY2" fmla="*/ 6858000 h 6858000"/>
              <a:gd name="connsiteX3" fmla="*/ 3626589 w 7804889"/>
              <a:gd name="connsiteY3" fmla="*/ 6858000 h 6858000"/>
              <a:gd name="connsiteX4" fmla="*/ 0 w 780488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4889" h="6858000">
                <a:moveTo>
                  <a:pt x="0" y="0"/>
                </a:moveTo>
                <a:lnTo>
                  <a:pt x="7804889" y="0"/>
                </a:lnTo>
                <a:lnTo>
                  <a:pt x="7804889" y="6858000"/>
                </a:lnTo>
                <a:lnTo>
                  <a:pt x="3626589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4434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="" xmlns:a16="http://schemas.microsoft.com/office/drawing/2014/main" id="{E839BA7E-BA70-2643-9701-4D7DC6AC6578}"/>
              </a:ext>
            </a:extLst>
          </p:cNvPr>
          <p:cNvSpPr/>
          <p:nvPr/>
        </p:nvSpPr>
        <p:spPr>
          <a:xfrm>
            <a:off x="12727610" y="-228600"/>
            <a:ext cx="3810928" cy="6858000"/>
          </a:xfrm>
          <a:custGeom>
            <a:avLst/>
            <a:gdLst>
              <a:gd name="connsiteX0" fmla="*/ 0 w 3810928"/>
              <a:gd name="connsiteY0" fmla="*/ 0 h 6858000"/>
              <a:gd name="connsiteX1" fmla="*/ 184339 w 3810928"/>
              <a:gd name="connsiteY1" fmla="*/ 0 h 6858000"/>
              <a:gd name="connsiteX2" fmla="*/ 3810928 w 3810928"/>
              <a:gd name="connsiteY2" fmla="*/ 6858000 h 6858000"/>
              <a:gd name="connsiteX3" fmla="*/ 3626589 w 3810928"/>
              <a:gd name="connsiteY3" fmla="*/ 6858000 h 6858000"/>
              <a:gd name="connsiteX4" fmla="*/ 0 w 38109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928" h="6858000">
                <a:moveTo>
                  <a:pt x="0" y="0"/>
                </a:moveTo>
                <a:lnTo>
                  <a:pt x="184339" y="0"/>
                </a:lnTo>
                <a:lnTo>
                  <a:pt x="3810928" y="6858000"/>
                </a:lnTo>
                <a:lnTo>
                  <a:pt x="3626589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252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>
            <a:extLst>
              <a:ext uri="{FF2B5EF4-FFF2-40B4-BE49-F238E27FC236}">
                <a16:creationId xmlns="" xmlns:a16="http://schemas.microsoft.com/office/drawing/2014/main" id="{B5205143-26A7-E041-869B-CDE84921001E}"/>
              </a:ext>
            </a:extLst>
          </p:cNvPr>
          <p:cNvSpPr/>
          <p:nvPr/>
        </p:nvSpPr>
        <p:spPr>
          <a:xfrm>
            <a:off x="0" y="128743"/>
            <a:ext cx="12192000" cy="2339154"/>
          </a:xfrm>
          <a:custGeom>
            <a:avLst/>
            <a:gdLst>
              <a:gd name="connsiteX0" fmla="*/ 0 w 12192000"/>
              <a:gd name="connsiteY0" fmla="*/ 0 h 2339154"/>
              <a:gd name="connsiteX1" fmla="*/ 12192000 w 12192000"/>
              <a:gd name="connsiteY1" fmla="*/ 0 h 2339154"/>
              <a:gd name="connsiteX2" fmla="*/ 12192000 w 12192000"/>
              <a:gd name="connsiteY2" fmla="*/ 2339154 h 2339154"/>
              <a:gd name="connsiteX3" fmla="*/ 9966469 w 12192000"/>
              <a:gd name="connsiteY3" fmla="*/ 244003 h 2339154"/>
              <a:gd name="connsiteX4" fmla="*/ 0 w 12192000"/>
              <a:gd name="connsiteY4" fmla="*/ 1990173 h 2339154"/>
              <a:gd name="connsiteX5" fmla="*/ 0 w 12192000"/>
              <a:gd name="connsiteY5" fmla="*/ 0 h 233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39154">
                <a:moveTo>
                  <a:pt x="0" y="0"/>
                </a:moveTo>
                <a:lnTo>
                  <a:pt x="12192000" y="0"/>
                </a:lnTo>
                <a:lnTo>
                  <a:pt x="12192000" y="2339154"/>
                </a:lnTo>
                <a:lnTo>
                  <a:pt x="9966469" y="244003"/>
                </a:lnTo>
                <a:lnTo>
                  <a:pt x="0" y="19901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 64">
            <a:extLst>
              <a:ext uri="{FF2B5EF4-FFF2-40B4-BE49-F238E27FC236}">
                <a16:creationId xmlns="" xmlns:a16="http://schemas.microsoft.com/office/drawing/2014/main" id="{22A9E269-C3DB-D348-B08D-1CE022EC5ADF}"/>
              </a:ext>
            </a:extLst>
          </p:cNvPr>
          <p:cNvSpPr/>
          <p:nvPr/>
        </p:nvSpPr>
        <p:spPr>
          <a:xfrm>
            <a:off x="0" y="-6734"/>
            <a:ext cx="12192000" cy="2339154"/>
          </a:xfrm>
          <a:custGeom>
            <a:avLst/>
            <a:gdLst>
              <a:gd name="connsiteX0" fmla="*/ 0 w 12192000"/>
              <a:gd name="connsiteY0" fmla="*/ 0 h 2339154"/>
              <a:gd name="connsiteX1" fmla="*/ 12192000 w 12192000"/>
              <a:gd name="connsiteY1" fmla="*/ 0 h 2339154"/>
              <a:gd name="connsiteX2" fmla="*/ 12192000 w 12192000"/>
              <a:gd name="connsiteY2" fmla="*/ 2339154 h 2339154"/>
              <a:gd name="connsiteX3" fmla="*/ 9966469 w 12192000"/>
              <a:gd name="connsiteY3" fmla="*/ 244003 h 2339154"/>
              <a:gd name="connsiteX4" fmla="*/ 0 w 12192000"/>
              <a:gd name="connsiteY4" fmla="*/ 1990173 h 2339154"/>
              <a:gd name="connsiteX5" fmla="*/ 0 w 12192000"/>
              <a:gd name="connsiteY5" fmla="*/ 0 h 233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39154">
                <a:moveTo>
                  <a:pt x="0" y="0"/>
                </a:moveTo>
                <a:lnTo>
                  <a:pt x="12192000" y="0"/>
                </a:lnTo>
                <a:lnTo>
                  <a:pt x="12192000" y="2339154"/>
                </a:lnTo>
                <a:lnTo>
                  <a:pt x="9966469" y="244003"/>
                </a:lnTo>
                <a:lnTo>
                  <a:pt x="0" y="1990173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aphic 15">
            <a:extLst>
              <a:ext uri="{FF2B5EF4-FFF2-40B4-BE49-F238E27FC236}">
                <a16:creationId xmlns="" xmlns:a16="http://schemas.microsoft.com/office/drawing/2014/main" id="{B05F524E-A577-814E-B059-8705C313A6F3}"/>
              </a:ext>
            </a:extLst>
          </p:cNvPr>
          <p:cNvGrpSpPr/>
          <p:nvPr/>
        </p:nvGrpSpPr>
        <p:grpSpPr>
          <a:xfrm>
            <a:off x="1074282" y="457201"/>
            <a:ext cx="515168" cy="295154"/>
            <a:chOff x="6352982" y="718602"/>
            <a:chExt cx="1811813" cy="1038038"/>
          </a:xfrm>
          <a:solidFill>
            <a:schemeClr val="accent1"/>
          </a:solidFill>
        </p:grpSpPr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4F45D25F-B0B4-A141-A80C-53939CBB02AF}"/>
                </a:ext>
              </a:extLst>
            </p:cNvPr>
            <p:cNvSpPr/>
            <p:nvPr/>
          </p:nvSpPr>
          <p:spPr>
            <a:xfrm>
              <a:off x="6352982" y="718602"/>
              <a:ext cx="106200" cy="106489"/>
            </a:xfrm>
            <a:custGeom>
              <a:avLst/>
              <a:gdLst>
                <a:gd name="connsiteX0" fmla="*/ 106201 w 106200"/>
                <a:gd name="connsiteY0" fmla="*/ 53245 h 106489"/>
                <a:gd name="connsiteX1" fmla="*/ 53100 w 106200"/>
                <a:gd name="connsiteY1" fmla="*/ 106490 h 106489"/>
                <a:gd name="connsiteX2" fmla="*/ 0 w 106200"/>
                <a:gd name="connsiteY2" fmla="*/ 53245 h 106489"/>
                <a:gd name="connsiteX3" fmla="*/ 53100 w 106200"/>
                <a:gd name="connsiteY3" fmla="*/ 0 h 106489"/>
                <a:gd name="connsiteX4" fmla="*/ 106201 w 106200"/>
                <a:gd name="connsiteY4" fmla="*/ 53245 h 1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00" h="106489">
                  <a:moveTo>
                    <a:pt x="106201" y="53245"/>
                  </a:moveTo>
                  <a:cubicBezTo>
                    <a:pt x="106201" y="82651"/>
                    <a:pt x="82427" y="106490"/>
                    <a:pt x="53100" y="106490"/>
                  </a:cubicBezTo>
                  <a:cubicBezTo>
                    <a:pt x="23774" y="106490"/>
                    <a:pt x="0" y="82651"/>
                    <a:pt x="0" y="53245"/>
                  </a:cubicBezTo>
                  <a:cubicBezTo>
                    <a:pt x="0" y="23839"/>
                    <a:pt x="23774" y="0"/>
                    <a:pt x="53100" y="0"/>
                  </a:cubicBezTo>
                  <a:cubicBezTo>
                    <a:pt x="82427" y="0"/>
                    <a:pt x="106201" y="23839"/>
                    <a:pt x="106201" y="53245"/>
                  </a:cubicBezTo>
                  <a:close/>
                </a:path>
              </a:pathLst>
            </a:custGeom>
            <a:solidFill>
              <a:srgbClr val="B3282C"/>
            </a:solidFill>
            <a:ln w="118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aphic 15">
              <a:extLst>
                <a:ext uri="{FF2B5EF4-FFF2-40B4-BE49-F238E27FC236}">
                  <a16:creationId xmlns="" xmlns:a16="http://schemas.microsoft.com/office/drawing/2014/main" id="{B05F524E-A577-814E-B059-8705C313A6F3}"/>
                </a:ext>
              </a:extLst>
            </p:cNvPr>
            <p:cNvGrpSpPr/>
            <p:nvPr/>
          </p:nvGrpSpPr>
          <p:grpSpPr>
            <a:xfrm>
              <a:off x="6364834" y="1002202"/>
              <a:ext cx="1799960" cy="754438"/>
              <a:chOff x="6364834" y="1002202"/>
              <a:chExt cx="1799960" cy="754438"/>
            </a:xfrm>
            <a:solidFill>
              <a:srgbClr val="B3282C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="" xmlns:a16="http://schemas.microsoft.com/office/drawing/2014/main" id="{1C8A683B-874A-3948-8539-F678E8721DBC}"/>
                  </a:ext>
                </a:extLst>
              </p:cNvPr>
              <p:cNvSpPr/>
              <p:nvPr/>
            </p:nvSpPr>
            <p:spPr>
              <a:xfrm>
                <a:off x="6364834" y="1023571"/>
                <a:ext cx="84747" cy="711794"/>
              </a:xfrm>
              <a:custGeom>
                <a:avLst/>
                <a:gdLst>
                  <a:gd name="connsiteX0" fmla="*/ 84747 w 84747"/>
                  <a:gd name="connsiteY0" fmla="*/ 0 h 711794"/>
                  <a:gd name="connsiteX1" fmla="*/ 84747 w 84747"/>
                  <a:gd name="connsiteY1" fmla="*/ 711795 h 711794"/>
                  <a:gd name="connsiteX2" fmla="*/ 0 w 84747"/>
                  <a:gd name="connsiteY2" fmla="*/ 711795 h 711794"/>
                  <a:gd name="connsiteX3" fmla="*/ 0 w 84747"/>
                  <a:gd name="connsiteY3" fmla="*/ 0 h 71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47" h="711794">
                    <a:moveTo>
                      <a:pt x="84747" y="0"/>
                    </a:moveTo>
                    <a:lnTo>
                      <a:pt x="84747" y="711795"/>
                    </a:lnTo>
                    <a:lnTo>
                      <a:pt x="0" y="711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282C"/>
              </a:solidFill>
              <a:ln w="1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="" xmlns:a16="http://schemas.microsoft.com/office/drawing/2014/main" id="{5BA15A73-3FA1-0A4B-968F-40FDE4A1F5D9}"/>
                  </a:ext>
                </a:extLst>
              </p:cNvPr>
              <p:cNvSpPr/>
              <p:nvPr/>
            </p:nvSpPr>
            <p:spPr>
              <a:xfrm>
                <a:off x="6696712" y="1002297"/>
                <a:ext cx="662095" cy="754343"/>
              </a:xfrm>
              <a:custGeom>
                <a:avLst/>
                <a:gdLst>
                  <a:gd name="connsiteX0" fmla="*/ 662095 w 662095"/>
                  <a:gd name="connsiteY0" fmla="*/ 377112 h 754343"/>
                  <a:gd name="connsiteX1" fmla="*/ 331166 w 662095"/>
                  <a:gd name="connsiteY1" fmla="*/ 754343 h 754343"/>
                  <a:gd name="connsiteX2" fmla="*/ 0 w 662095"/>
                  <a:gd name="connsiteY2" fmla="*/ 377112 h 754343"/>
                  <a:gd name="connsiteX3" fmla="*/ 330929 w 662095"/>
                  <a:gd name="connsiteY3" fmla="*/ 0 h 754343"/>
                  <a:gd name="connsiteX4" fmla="*/ 662095 w 662095"/>
                  <a:gd name="connsiteY4" fmla="*/ 377112 h 754343"/>
                  <a:gd name="connsiteX5" fmla="*/ 331166 w 662095"/>
                  <a:gd name="connsiteY5" fmla="*/ 77966 h 754343"/>
                  <a:gd name="connsiteX6" fmla="*/ 92214 w 662095"/>
                  <a:gd name="connsiteY6" fmla="*/ 377112 h 754343"/>
                  <a:gd name="connsiteX7" fmla="*/ 331166 w 662095"/>
                  <a:gd name="connsiteY7" fmla="*/ 676377 h 754343"/>
                  <a:gd name="connsiteX8" fmla="*/ 570118 w 662095"/>
                  <a:gd name="connsiteY8" fmla="*/ 377112 h 754343"/>
                  <a:gd name="connsiteX9" fmla="*/ 331166 w 662095"/>
                  <a:gd name="connsiteY9" fmla="*/ 77966 h 75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095" h="754343">
                    <a:moveTo>
                      <a:pt x="662095" y="377112"/>
                    </a:moveTo>
                    <a:cubicBezTo>
                      <a:pt x="662095" y="564301"/>
                      <a:pt x="557436" y="754343"/>
                      <a:pt x="331166" y="754343"/>
                    </a:cubicBezTo>
                    <a:cubicBezTo>
                      <a:pt x="104897" y="754343"/>
                      <a:pt x="0" y="564301"/>
                      <a:pt x="0" y="377112"/>
                    </a:cubicBezTo>
                    <a:cubicBezTo>
                      <a:pt x="0" y="189923"/>
                      <a:pt x="104660" y="0"/>
                      <a:pt x="330929" y="0"/>
                    </a:cubicBezTo>
                    <a:cubicBezTo>
                      <a:pt x="557199" y="0"/>
                      <a:pt x="662095" y="190042"/>
                      <a:pt x="662095" y="377112"/>
                    </a:cubicBezTo>
                    <a:close/>
                    <a:moveTo>
                      <a:pt x="331166" y="77966"/>
                    </a:moveTo>
                    <a:cubicBezTo>
                      <a:pt x="160012" y="77966"/>
                      <a:pt x="92214" y="245307"/>
                      <a:pt x="92214" y="377112"/>
                    </a:cubicBezTo>
                    <a:cubicBezTo>
                      <a:pt x="92214" y="508917"/>
                      <a:pt x="160012" y="676377"/>
                      <a:pt x="331166" y="676377"/>
                    </a:cubicBezTo>
                    <a:cubicBezTo>
                      <a:pt x="502320" y="676377"/>
                      <a:pt x="570118" y="509036"/>
                      <a:pt x="570118" y="377112"/>
                    </a:cubicBezTo>
                    <a:cubicBezTo>
                      <a:pt x="570118" y="245188"/>
                      <a:pt x="502320" y="77966"/>
                      <a:pt x="331166" y="77966"/>
                    </a:cubicBezTo>
                    <a:close/>
                  </a:path>
                </a:pathLst>
              </a:custGeom>
              <a:solidFill>
                <a:srgbClr val="B3282C"/>
              </a:solidFill>
              <a:ln w="1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="" xmlns:a16="http://schemas.microsoft.com/office/drawing/2014/main" id="{EF047B81-D570-A945-89CE-3D131F2FC5AD}"/>
                  </a:ext>
                </a:extLst>
              </p:cNvPr>
              <p:cNvSpPr/>
              <p:nvPr/>
            </p:nvSpPr>
            <p:spPr>
              <a:xfrm>
                <a:off x="7597759" y="1002202"/>
                <a:ext cx="567036" cy="733164"/>
              </a:xfrm>
              <a:custGeom>
                <a:avLst/>
                <a:gdLst>
                  <a:gd name="connsiteX0" fmla="*/ 91859 w 567036"/>
                  <a:gd name="connsiteY0" fmla="*/ 733164 h 733164"/>
                  <a:gd name="connsiteX1" fmla="*/ 7112 w 567036"/>
                  <a:gd name="connsiteY1" fmla="*/ 733164 h 733164"/>
                  <a:gd name="connsiteX2" fmla="*/ 7112 w 567036"/>
                  <a:gd name="connsiteY2" fmla="*/ 181580 h 733164"/>
                  <a:gd name="connsiteX3" fmla="*/ 0 w 567036"/>
                  <a:gd name="connsiteY3" fmla="*/ 21370 h 733164"/>
                  <a:gd name="connsiteX4" fmla="*/ 87710 w 567036"/>
                  <a:gd name="connsiteY4" fmla="*/ 21370 h 733164"/>
                  <a:gd name="connsiteX5" fmla="*/ 91859 w 567036"/>
                  <a:gd name="connsiteY5" fmla="*/ 126315 h 733164"/>
                  <a:gd name="connsiteX6" fmla="*/ 94704 w 567036"/>
                  <a:gd name="connsiteY6" fmla="*/ 129167 h 733164"/>
                  <a:gd name="connsiteX7" fmla="*/ 316706 w 567036"/>
                  <a:gd name="connsiteY7" fmla="*/ 95 h 733164"/>
                  <a:gd name="connsiteX8" fmla="*/ 567036 w 567036"/>
                  <a:gd name="connsiteY8" fmla="*/ 287951 h 733164"/>
                  <a:gd name="connsiteX9" fmla="*/ 567036 w 567036"/>
                  <a:gd name="connsiteY9" fmla="*/ 733164 h 733164"/>
                  <a:gd name="connsiteX10" fmla="*/ 482170 w 567036"/>
                  <a:gd name="connsiteY10" fmla="*/ 733164 h 733164"/>
                  <a:gd name="connsiteX11" fmla="*/ 482170 w 567036"/>
                  <a:gd name="connsiteY11" fmla="*/ 273808 h 733164"/>
                  <a:gd name="connsiteX12" fmla="*/ 295489 w 567036"/>
                  <a:gd name="connsiteY12" fmla="*/ 78061 h 733164"/>
                  <a:gd name="connsiteX13" fmla="*/ 91859 w 567036"/>
                  <a:gd name="connsiteY13" fmla="*/ 323368 h 73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7036" h="733164">
                    <a:moveTo>
                      <a:pt x="91859" y="733164"/>
                    </a:moveTo>
                    <a:lnTo>
                      <a:pt x="7112" y="733164"/>
                    </a:lnTo>
                    <a:lnTo>
                      <a:pt x="7112" y="181580"/>
                    </a:lnTo>
                    <a:cubicBezTo>
                      <a:pt x="7112" y="126315"/>
                      <a:pt x="2845" y="69623"/>
                      <a:pt x="0" y="21370"/>
                    </a:cubicBezTo>
                    <a:lnTo>
                      <a:pt x="87710" y="21370"/>
                    </a:lnTo>
                    <a:lnTo>
                      <a:pt x="91859" y="126315"/>
                    </a:lnTo>
                    <a:lnTo>
                      <a:pt x="94704" y="129167"/>
                    </a:lnTo>
                    <a:cubicBezTo>
                      <a:pt x="138369" y="47475"/>
                      <a:pt x="224302" y="-2486"/>
                      <a:pt x="316706" y="95"/>
                    </a:cubicBezTo>
                    <a:cubicBezTo>
                      <a:pt x="548665" y="95"/>
                      <a:pt x="567036" y="205707"/>
                      <a:pt x="567036" y="287951"/>
                    </a:cubicBezTo>
                    <a:lnTo>
                      <a:pt x="567036" y="733164"/>
                    </a:lnTo>
                    <a:lnTo>
                      <a:pt x="482170" y="733164"/>
                    </a:lnTo>
                    <a:lnTo>
                      <a:pt x="482170" y="273808"/>
                    </a:lnTo>
                    <a:cubicBezTo>
                      <a:pt x="482170" y="150441"/>
                      <a:pt x="411054" y="78061"/>
                      <a:pt x="295489" y="78061"/>
                    </a:cubicBezTo>
                    <a:cubicBezTo>
                      <a:pt x="155508" y="78061"/>
                      <a:pt x="91859" y="195723"/>
                      <a:pt x="91859" y="323368"/>
                    </a:cubicBezTo>
                    <a:close/>
                  </a:path>
                </a:pathLst>
              </a:custGeom>
              <a:solidFill>
                <a:srgbClr val="B3282C"/>
              </a:solidFill>
              <a:ln w="1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2CDD011D-200C-3745-BEC7-8B62FB5F63FB}"/>
                </a:ext>
              </a:extLst>
            </p:cNvPr>
            <p:cNvSpPr/>
            <p:nvPr/>
          </p:nvSpPr>
          <p:spPr>
            <a:xfrm>
              <a:off x="6489881" y="732150"/>
              <a:ext cx="1091046" cy="646294"/>
            </a:xfrm>
            <a:custGeom>
              <a:avLst/>
              <a:gdLst>
                <a:gd name="connsiteX0" fmla="*/ 545227 w 1091046"/>
                <a:gd name="connsiteY0" fmla="*/ 0 h 646294"/>
                <a:gd name="connsiteX1" fmla="*/ 0 w 1091046"/>
                <a:gd name="connsiteY1" fmla="*/ 273356 h 646294"/>
                <a:gd name="connsiteX2" fmla="*/ 94822 w 1091046"/>
                <a:gd name="connsiteY2" fmla="*/ 324343 h 646294"/>
                <a:gd name="connsiteX3" fmla="*/ 94822 w 1091046"/>
                <a:gd name="connsiteY3" fmla="*/ 471717 h 646294"/>
                <a:gd name="connsiteX4" fmla="*/ 87236 w 1091046"/>
                <a:gd name="connsiteY4" fmla="*/ 536728 h 646294"/>
                <a:gd name="connsiteX5" fmla="*/ 52745 w 1091046"/>
                <a:gd name="connsiteY5" fmla="*/ 625747 h 646294"/>
                <a:gd name="connsiteX6" fmla="*/ 164042 w 1091046"/>
                <a:gd name="connsiteY6" fmla="*/ 625747 h 646294"/>
                <a:gd name="connsiteX7" fmla="*/ 127536 w 1091046"/>
                <a:gd name="connsiteY7" fmla="*/ 535064 h 646294"/>
                <a:gd name="connsiteX8" fmla="*/ 122913 w 1091046"/>
                <a:gd name="connsiteY8" fmla="*/ 471717 h 646294"/>
                <a:gd name="connsiteX9" fmla="*/ 121254 w 1091046"/>
                <a:gd name="connsiteY9" fmla="*/ 337654 h 646294"/>
                <a:gd name="connsiteX10" fmla="*/ 218684 w 1091046"/>
                <a:gd name="connsiteY10" fmla="*/ 389473 h 646294"/>
                <a:gd name="connsiteX11" fmla="*/ 546057 w 1091046"/>
                <a:gd name="connsiteY11" fmla="*/ 214287 h 646294"/>
                <a:gd name="connsiteX12" fmla="*/ 864541 w 1091046"/>
                <a:gd name="connsiteY12" fmla="*/ 402071 h 646294"/>
                <a:gd name="connsiteX13" fmla="*/ 1091047 w 1091046"/>
                <a:gd name="connsiteY13" fmla="*/ 271692 h 64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046" h="646294">
                  <a:moveTo>
                    <a:pt x="545227" y="0"/>
                  </a:moveTo>
                  <a:lnTo>
                    <a:pt x="0" y="273356"/>
                  </a:lnTo>
                  <a:lnTo>
                    <a:pt x="94822" y="324343"/>
                  </a:lnTo>
                  <a:lnTo>
                    <a:pt x="94822" y="471717"/>
                  </a:lnTo>
                  <a:cubicBezTo>
                    <a:pt x="94822" y="471717"/>
                    <a:pt x="52745" y="490495"/>
                    <a:pt x="87236" y="536728"/>
                  </a:cubicBezTo>
                  <a:lnTo>
                    <a:pt x="52745" y="625747"/>
                  </a:lnTo>
                  <a:cubicBezTo>
                    <a:pt x="52745" y="625747"/>
                    <a:pt x="106912" y="671980"/>
                    <a:pt x="164042" y="625747"/>
                  </a:cubicBezTo>
                  <a:lnTo>
                    <a:pt x="127536" y="535064"/>
                  </a:lnTo>
                  <a:cubicBezTo>
                    <a:pt x="127536" y="535064"/>
                    <a:pt x="164161" y="499409"/>
                    <a:pt x="122913" y="471717"/>
                  </a:cubicBezTo>
                  <a:lnTo>
                    <a:pt x="121254" y="337654"/>
                  </a:lnTo>
                  <a:lnTo>
                    <a:pt x="218684" y="389473"/>
                  </a:lnTo>
                  <a:cubicBezTo>
                    <a:pt x="247249" y="328027"/>
                    <a:pt x="350012" y="214287"/>
                    <a:pt x="546057" y="214287"/>
                  </a:cubicBezTo>
                  <a:cubicBezTo>
                    <a:pt x="711166" y="214287"/>
                    <a:pt x="838346" y="328978"/>
                    <a:pt x="864541" y="402071"/>
                  </a:cubicBezTo>
                  <a:lnTo>
                    <a:pt x="1091047" y="271692"/>
                  </a:lnTo>
                  <a:close/>
                </a:path>
              </a:pathLst>
            </a:custGeom>
            <a:solidFill>
              <a:srgbClr val="44434B"/>
            </a:solidFill>
            <a:ln w="118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90999" y="1423617"/>
            <a:ext cx="5501001" cy="543438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9907"/>
            <a:ext cx="12192000" cy="7337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99" y="3316862"/>
            <a:ext cx="5501001" cy="35451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89907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672" y="181841"/>
            <a:ext cx="10354273" cy="372237"/>
          </a:xfrm>
        </p:spPr>
        <p:txBody>
          <a:bodyPr/>
          <a:lstStyle/>
          <a:p>
            <a:r>
              <a:rPr lang="en-US" sz="2400" spc="300" dirty="0">
                <a:solidFill>
                  <a:srgbClr val="004777"/>
                </a:solidFill>
              </a:rPr>
              <a:t>Student Loan Default by the Numbers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211" y="872096"/>
            <a:ext cx="1144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spc="300" dirty="0">
                <a:solidFill>
                  <a:schemeClr val="bg1"/>
                </a:solidFill>
                <a:latin typeface="+mj-lt"/>
              </a:rPr>
              <a:t>By the time you finish reading this slide, another person will default on their student loan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211" y="1559446"/>
            <a:ext cx="439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10.2 MILLION (1 in 5)</a:t>
            </a:r>
          </a:p>
          <a:p>
            <a:r>
              <a:rPr lang="en-US" sz="1600" dirty="0">
                <a:latin typeface="+mj-lt"/>
              </a:rPr>
              <a:t>- Federal student loan borrowers are in default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211" y="4233409"/>
            <a:ext cx="439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2 MILLION 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1600" dirty="0">
                <a:latin typeface="+mj-lt"/>
              </a:rPr>
              <a:t>- are 90+ days delinquent on Direct loans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211" y="2450767"/>
            <a:ext cx="439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~1 MILLION 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1600" dirty="0">
                <a:latin typeface="+mj-lt"/>
              </a:rPr>
              <a:t>- student loan borrowers default each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211" y="5124730"/>
            <a:ext cx="599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88.23%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1600" dirty="0">
                <a:latin typeface="+mj-lt"/>
              </a:rPr>
              <a:t>- of defaulted borrowers have not made a payment in over a year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211" y="3342088"/>
            <a:ext cx="557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40%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1600" dirty="0">
                <a:latin typeface="+mj-lt"/>
              </a:rPr>
              <a:t>- of student loan borrowers are expected to default by 2023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211" y="6016051"/>
            <a:ext cx="599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10.8%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1600" dirty="0">
                <a:latin typeface="+mj-lt"/>
              </a:rPr>
              <a:t>- default rate among students who graduated or left school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96275" y="1778259"/>
            <a:ext cx="4255308" cy="738664"/>
          </a:xfrm>
          <a:prstGeom prst="rect">
            <a:avLst/>
          </a:prstGeom>
          <a:solidFill>
            <a:srgbClr val="EEEEF0"/>
          </a:solidFill>
        </p:spPr>
        <p:txBody>
          <a:bodyPr wrap="square" lIns="457200" tIns="182880" rIns="457200" bIns="182880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FEDERAL STUDENT AID </a:t>
            </a:r>
            <a:endParaRPr lang="en-US" sz="1600" dirty="0"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733158" y="3307975"/>
            <a:ext cx="3416680" cy="0"/>
          </a:xfrm>
          <a:prstGeom prst="line">
            <a:avLst/>
          </a:prstGeom>
          <a:ln>
            <a:solidFill>
              <a:srgbClr val="56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3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9" y="0"/>
            <a:ext cx="1027583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2259" y="-49804"/>
            <a:ext cx="1077385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8000"/>
                </a:schemeClr>
              </a:gs>
              <a:gs pos="77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37643" y="262899"/>
            <a:ext cx="9439872" cy="623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/>
              <a:t>Great Way to Remove Default Now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606861" y="907486"/>
            <a:ext cx="10611472" cy="1240083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>
              <a:lnSpc>
                <a:spcPct val="100000"/>
              </a:lnSpc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200" spc="-5" dirty="0">
                <a:latin typeface="Tw Cen MT" panose="020B0602020104020603" pitchFamily="34" charset="77"/>
                <a:cs typeface="Calibri"/>
              </a:rPr>
              <a:t>Student loan payments and interest accrual have been suspended till 2021 and “maybe beyond that” according to President Joe Biden. </a:t>
            </a:r>
          </a:p>
          <a:p>
            <a:pPr marL="12065">
              <a:lnSpc>
                <a:spcPct val="100000"/>
              </a:lnSpc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200" spc="-5" dirty="0">
                <a:latin typeface="Tw Cen MT" panose="020B0602020104020603" pitchFamily="34" charset="77"/>
                <a:cs typeface="Calibri"/>
              </a:rPr>
              <a:t>This is a great opportunity to remove default during this period.   </a:t>
            </a:r>
            <a:endParaRPr sz="2200" i="1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860" y="2963352"/>
            <a:ext cx="9668971" cy="3361746"/>
          </a:xfrm>
          <a:prstGeom prst="rect">
            <a:avLst/>
          </a:prstGeom>
          <a:solidFill>
            <a:schemeClr val="accent6">
              <a:lumMod val="50000"/>
              <a:alpha val="78824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>
              <a:spcAft>
                <a:spcPts val="2400"/>
              </a:spcAft>
            </a:pPr>
            <a:r>
              <a:rPr lang="en-US" sz="2800" b="1" u="sng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77"/>
                <a:cs typeface="Calibri"/>
              </a:rPr>
              <a:t>IonCure can cure default on their Federal loans</a:t>
            </a:r>
            <a:endParaRPr lang="en-US" sz="2800" u="sng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77"/>
              <a:cs typeface="Calibri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Become eligible for new student loans to complete education or go back to school to gain new skills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Get into a “current status” and potentially improve credit ratings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Avoid collection agency interactions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040428" y="4216338"/>
            <a:ext cx="52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YES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53116" y="192794"/>
            <a:ext cx="10359746" cy="798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/>
              <a:t>Current Default Cure Process is Clunky, Complex and Borrower Must Work with Collection Agencies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17283" y="1346962"/>
            <a:ext cx="1549552" cy="1111516"/>
          </a:xfrm>
          <a:prstGeom prst="rect">
            <a:avLst/>
          </a:prstGeom>
          <a:solidFill>
            <a:srgbClr val="00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Defaults on Federal Student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1492" y="1346962"/>
            <a:ext cx="300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Account referred to Private Collection Agency (PCA)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8483" y="1346962"/>
            <a:ext cx="1167183" cy="1111516"/>
          </a:xfrm>
          <a:prstGeom prst="rect">
            <a:avLst/>
          </a:prstGeom>
          <a:solidFill>
            <a:srgbClr val="00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900" dirty="0">
                <a:latin typeface="+mj-lt"/>
              </a:rPr>
              <a:t>PCA 1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PCA 2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PCA 3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PCA 4</a:t>
            </a:r>
          </a:p>
          <a:p>
            <a:pPr algn="ctr"/>
            <a:r>
              <a:rPr lang="en-US" sz="900" dirty="0">
                <a:latin typeface="+mj-lt"/>
              </a:rPr>
              <a:t>PCA 5</a:t>
            </a:r>
          </a:p>
          <a:p>
            <a:pPr algn="ctr"/>
            <a:r>
              <a:rPr lang="en-US" sz="900" dirty="0">
                <a:latin typeface="+mj-lt"/>
              </a:rPr>
              <a:t>PCA 6</a:t>
            </a:r>
          </a:p>
          <a:p>
            <a:pPr algn="ctr"/>
            <a:r>
              <a:rPr lang="en-US" sz="900" dirty="0">
                <a:latin typeface="+mj-lt"/>
              </a:rPr>
              <a:t>PCA 7</a:t>
            </a:r>
          </a:p>
          <a:p>
            <a:pPr algn="ctr"/>
            <a:r>
              <a:rPr lang="en-US" sz="900" dirty="0">
                <a:latin typeface="+mj-lt"/>
              </a:rPr>
              <a:t>PCA 8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PCA 9</a:t>
            </a:r>
          </a:p>
          <a:p>
            <a:pPr algn="ctr"/>
            <a:r>
              <a:rPr lang="en-US" sz="900" dirty="0">
                <a:latin typeface="+mj-lt"/>
              </a:rPr>
              <a:t>PCA 10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PCA 11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PCA 12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PCA 13</a:t>
            </a:r>
          </a:p>
          <a:p>
            <a:pPr algn="ctr"/>
            <a:r>
              <a:rPr lang="en-US" sz="900" dirty="0">
                <a:latin typeface="+mj-lt"/>
              </a:rPr>
              <a:t>PCA 14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5404" y="1335910"/>
            <a:ext cx="318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PCA makes contact with defaulted borrowers via phone calls and snail mail (no web)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66835" y="2264811"/>
            <a:ext cx="2858185" cy="0"/>
          </a:xfrm>
          <a:prstGeom prst="straightConnector1">
            <a:avLst/>
          </a:prstGeom>
          <a:ln w="57150" cmpd="dbl">
            <a:solidFill>
              <a:srgbClr val="004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49918" y="1335910"/>
            <a:ext cx="1549552" cy="1111516"/>
          </a:xfrm>
          <a:prstGeom prst="rect">
            <a:avLst/>
          </a:prstGeom>
          <a:solidFill>
            <a:srgbClr val="00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>
                <a:latin typeface="+mj-lt"/>
              </a:rPr>
              <a:t>Must talk to PCA</a:t>
            </a:r>
          </a:p>
        </p:txBody>
      </p:sp>
      <p:sp>
        <p:nvSpPr>
          <p:cNvPr id="11" name="Shape 2614"/>
          <p:cNvSpPr/>
          <p:nvPr/>
        </p:nvSpPr>
        <p:spPr>
          <a:xfrm>
            <a:off x="10345366" y="147208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65666" y="2314646"/>
            <a:ext cx="3413486" cy="0"/>
          </a:xfrm>
          <a:prstGeom prst="straightConnector1">
            <a:avLst/>
          </a:prstGeom>
          <a:ln w="57150" cmpd="dbl">
            <a:solidFill>
              <a:srgbClr val="004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366855" y="2909446"/>
            <a:ext cx="2250409" cy="1325059"/>
          </a:xfrm>
          <a:prstGeom prst="diamond">
            <a:avLst/>
          </a:prstGeom>
          <a:noFill/>
          <a:ln w="28575">
            <a:solidFill>
              <a:srgbClr val="00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4777"/>
                </a:solidFill>
                <a:latin typeface="+mj-lt"/>
              </a:rPr>
              <a:t>accepts compromise/settlement?</a:t>
            </a:r>
          </a:p>
        </p:txBody>
      </p:sp>
      <p:sp>
        <p:nvSpPr>
          <p:cNvPr id="15" name="Diamond 14"/>
          <p:cNvSpPr/>
          <p:nvPr/>
        </p:nvSpPr>
        <p:spPr>
          <a:xfrm>
            <a:off x="3443145" y="2909445"/>
            <a:ext cx="2250409" cy="1325059"/>
          </a:xfrm>
          <a:prstGeom prst="diamond">
            <a:avLst/>
          </a:prstGeom>
          <a:noFill/>
          <a:ln w="28575">
            <a:solidFill>
              <a:srgbClr val="00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4777"/>
                </a:solidFill>
                <a:latin typeface="+mj-lt"/>
              </a:rPr>
              <a:t>eligible for rehab? </a:t>
            </a:r>
          </a:p>
        </p:txBody>
      </p:sp>
      <p:sp>
        <p:nvSpPr>
          <p:cNvPr id="16" name="Diamond 15"/>
          <p:cNvSpPr/>
          <p:nvPr/>
        </p:nvSpPr>
        <p:spPr>
          <a:xfrm>
            <a:off x="6519435" y="2909445"/>
            <a:ext cx="2250409" cy="1325059"/>
          </a:xfrm>
          <a:prstGeom prst="diamond">
            <a:avLst/>
          </a:prstGeom>
          <a:noFill/>
          <a:ln w="28575">
            <a:solidFill>
              <a:srgbClr val="00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4777"/>
                </a:solidFill>
                <a:latin typeface="+mj-lt"/>
              </a:rPr>
              <a:t>eligible for </a:t>
            </a:r>
            <a:r>
              <a:rPr lang="en-US" sz="1200" b="1" dirty="0">
                <a:solidFill>
                  <a:srgbClr val="004777"/>
                </a:solidFill>
                <a:latin typeface="+mj-lt"/>
              </a:rPr>
              <a:t>consolidation?</a:t>
            </a:r>
          </a:p>
        </p:txBody>
      </p:sp>
      <p:sp>
        <p:nvSpPr>
          <p:cNvPr id="17" name="Diamond 16"/>
          <p:cNvSpPr/>
          <p:nvPr/>
        </p:nvSpPr>
        <p:spPr>
          <a:xfrm>
            <a:off x="9595309" y="2909445"/>
            <a:ext cx="2250409" cy="1325059"/>
          </a:xfrm>
          <a:prstGeom prst="diamond">
            <a:avLst/>
          </a:prstGeom>
          <a:noFill/>
          <a:ln w="28575">
            <a:solidFill>
              <a:srgbClr val="00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4777"/>
                </a:solidFill>
                <a:latin typeface="+mj-lt"/>
              </a:rPr>
              <a:t>currently employed?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30596" y="4526604"/>
            <a:ext cx="2275505" cy="486712"/>
          </a:xfrm>
          <a:prstGeom prst="roundRect">
            <a:avLst>
              <a:gd name="adj" fmla="val 50000"/>
            </a:avLst>
          </a:prstGeom>
          <a:solidFill>
            <a:srgbClr val="361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Enter Payment Plan</a:t>
            </a:r>
          </a:p>
        </p:txBody>
      </p:sp>
      <p:cxnSp>
        <p:nvCxnSpPr>
          <p:cNvPr id="23" name="Elbow Connector 22"/>
          <p:cNvCxnSpPr>
            <a:stCxn id="14" idx="0"/>
            <a:endCxn id="10" idx="2"/>
          </p:cNvCxnSpPr>
          <p:nvPr/>
        </p:nvCxnSpPr>
        <p:spPr>
          <a:xfrm rot="5400000" flipH="1" flipV="1">
            <a:off x="5827367" y="-1887881"/>
            <a:ext cx="462020" cy="9132634"/>
          </a:xfrm>
          <a:prstGeom prst="bentConnector3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3"/>
            <a:endCxn id="15" idx="1"/>
          </p:cNvCxnSpPr>
          <p:nvPr/>
        </p:nvCxnSpPr>
        <p:spPr>
          <a:xfrm flipV="1">
            <a:off x="2617264" y="3571975"/>
            <a:ext cx="825881" cy="1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3"/>
            <a:endCxn id="16" idx="1"/>
          </p:cNvCxnSpPr>
          <p:nvPr/>
        </p:nvCxnSpPr>
        <p:spPr>
          <a:xfrm>
            <a:off x="5693554" y="3571975"/>
            <a:ext cx="825881" cy="0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3"/>
            <a:endCxn id="17" idx="1"/>
          </p:cNvCxnSpPr>
          <p:nvPr/>
        </p:nvCxnSpPr>
        <p:spPr>
          <a:xfrm>
            <a:off x="8769844" y="3571975"/>
            <a:ext cx="825465" cy="0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13997" y="3249986"/>
            <a:ext cx="52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90287" y="3249986"/>
            <a:ext cx="52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13214" y="3249986"/>
            <a:ext cx="52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NO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506886" y="4526604"/>
            <a:ext cx="2275505" cy="486712"/>
          </a:xfrm>
          <a:prstGeom prst="roundRect">
            <a:avLst>
              <a:gd name="adj" fmla="val 48375"/>
            </a:avLst>
          </a:prstGeom>
          <a:solidFill>
            <a:srgbClr val="361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Enter Payment Plan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595309" y="4532761"/>
            <a:ext cx="2275505" cy="486712"/>
          </a:xfrm>
          <a:prstGeom prst="roundRect">
            <a:avLst>
              <a:gd name="adj" fmla="val 0"/>
            </a:avLst>
          </a:prstGeom>
          <a:solidFill>
            <a:srgbClr val="00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Wages garnished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4306" y="4532761"/>
            <a:ext cx="2275505" cy="486712"/>
          </a:xfrm>
          <a:prstGeom prst="roundRect">
            <a:avLst>
              <a:gd name="adj" fmla="val 50000"/>
            </a:avLst>
          </a:prstGeom>
          <a:solidFill>
            <a:srgbClr val="361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Pays off debt</a:t>
            </a:r>
          </a:p>
        </p:txBody>
      </p:sp>
      <p:cxnSp>
        <p:nvCxnSpPr>
          <p:cNvPr id="38" name="Straight Connector 37"/>
          <p:cNvCxnSpPr>
            <a:stCxn id="14" idx="2"/>
            <a:endCxn id="37" idx="0"/>
          </p:cNvCxnSpPr>
          <p:nvPr/>
        </p:nvCxnSpPr>
        <p:spPr>
          <a:xfrm flipH="1">
            <a:off x="1492059" y="4234505"/>
            <a:ext cx="1" cy="298256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70788" y="5032659"/>
            <a:ext cx="3006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Rehab agreement letter via mail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Statements via mail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IRS tax info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Makes 9 payments to PCA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Account recalled by FSA</a:t>
            </a:r>
          </a:p>
        </p:txBody>
      </p:sp>
      <p:cxnSp>
        <p:nvCxnSpPr>
          <p:cNvPr id="44" name="Straight Connector 43"/>
          <p:cNvCxnSpPr>
            <a:stCxn id="15" idx="2"/>
            <a:endCxn id="20" idx="0"/>
          </p:cNvCxnSpPr>
          <p:nvPr/>
        </p:nvCxnSpPr>
        <p:spPr>
          <a:xfrm flipH="1">
            <a:off x="4568349" y="4234504"/>
            <a:ext cx="1" cy="292100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2"/>
            <a:endCxn id="35" idx="0"/>
          </p:cNvCxnSpPr>
          <p:nvPr/>
        </p:nvCxnSpPr>
        <p:spPr>
          <a:xfrm flipH="1">
            <a:off x="7644639" y="4234504"/>
            <a:ext cx="1" cy="292100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7" idx="2"/>
            <a:endCxn id="36" idx="0"/>
          </p:cNvCxnSpPr>
          <p:nvPr/>
        </p:nvCxnSpPr>
        <p:spPr>
          <a:xfrm>
            <a:off x="10720514" y="4234504"/>
            <a:ext cx="12548" cy="298257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16302" y="4211277"/>
            <a:ext cx="52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YES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04410" y="4211277"/>
            <a:ext cx="52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YES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280700" y="4234504"/>
            <a:ext cx="52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YES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443145" y="6064886"/>
            <a:ext cx="1710238" cy="486712"/>
          </a:xfrm>
          <a:prstGeom prst="roundRect">
            <a:avLst>
              <a:gd name="adj" fmla="val 0"/>
            </a:avLst>
          </a:prstGeom>
          <a:solidFill>
            <a:srgbClr val="00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New servicer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819512" y="6064886"/>
            <a:ext cx="1848172" cy="486712"/>
          </a:xfrm>
          <a:prstGeom prst="roundRect">
            <a:avLst>
              <a:gd name="adj" fmla="val 50000"/>
            </a:avLst>
          </a:prstGeom>
          <a:solidFill>
            <a:srgbClr val="004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Contacts borrower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234347" y="5018524"/>
            <a:ext cx="1" cy="1046362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1" idx="1"/>
            <a:endCxn id="60" idx="3"/>
          </p:cNvCxnSpPr>
          <p:nvPr/>
        </p:nvCxnSpPr>
        <p:spPr>
          <a:xfrm flipH="1">
            <a:off x="5153383" y="6308242"/>
            <a:ext cx="666129" cy="0"/>
          </a:xfrm>
          <a:prstGeom prst="line">
            <a:avLst/>
          </a:prstGeom>
          <a:ln w="28575">
            <a:solidFill>
              <a:srgbClr val="00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64C0BD-0400-5341-BDB9-BF869C904CA3}"/>
              </a:ext>
            </a:extLst>
          </p:cNvPr>
          <p:cNvSpPr txBox="1"/>
          <p:nvPr/>
        </p:nvSpPr>
        <p:spPr>
          <a:xfrm>
            <a:off x="7162660" y="4994851"/>
            <a:ext cx="3006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Enter Payment Plan if needed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Consolidate into new loan with new interest rate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+mj-lt"/>
              </a:rPr>
              <a:t>New Loan principal balance will be higher than current defaulted loan</a:t>
            </a:r>
          </a:p>
        </p:txBody>
      </p:sp>
    </p:spTree>
    <p:extLst>
      <p:ext uri="{BB962C8B-B14F-4D97-AF65-F5344CB8AC3E}">
        <p14:creationId xmlns:p14="http://schemas.microsoft.com/office/powerpoint/2010/main" val="365727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153116" y="192794"/>
            <a:ext cx="10359746" cy="798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 err="1"/>
              <a:t>IonCURE</a:t>
            </a:r>
            <a:r>
              <a:rPr lang="en-US" sz="2400" b="1" spc="300" dirty="0"/>
              <a:t> – Smooth, Online, Convenient Concierge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290199" y="814417"/>
            <a:ext cx="10118630" cy="99386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>
              <a:lnSpc>
                <a:spcPct val="100000"/>
              </a:lnSpc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latin typeface="Tw Cen MT" panose="020B0602020104020603" pitchFamily="34" charset="77"/>
                <a:cs typeface="Calibri"/>
              </a:rPr>
              <a:t>Borrowers load their loan information into IonTuition and the platform refers users with defaulted loans to enroll into IonCure. Once enrolled, a concierge loan advisor will contact them to begin process or defaulter can manage process online. </a:t>
            </a:r>
            <a:endParaRPr lang="en-US" sz="2000" b="1" spc="-5" dirty="0">
              <a:latin typeface="Tw Cen MT" panose="020B0602020104020603" pitchFamily="34" charset="77"/>
              <a:cs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745413"/>
            <a:ext cx="916522" cy="20125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90199" y="2182003"/>
            <a:ext cx="3402125" cy="3843054"/>
          </a:xfrm>
          <a:prstGeom prst="rect">
            <a:avLst/>
          </a:prstGeom>
          <a:gradFill flip="none" rotWithShape="1">
            <a:gsLst>
              <a:gs pos="0">
                <a:srgbClr val="004777">
                  <a:shade val="30000"/>
                  <a:satMod val="115000"/>
                </a:srgbClr>
              </a:gs>
              <a:gs pos="50000">
                <a:srgbClr val="004777">
                  <a:shade val="67500"/>
                  <a:satMod val="115000"/>
                </a:srgbClr>
              </a:gs>
              <a:gs pos="100000">
                <a:srgbClr val="0047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90199" y="2182003"/>
            <a:ext cx="3402125" cy="657054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3206" y="2381451"/>
            <a:ext cx="316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+mj-lt"/>
              </a:rPr>
              <a:t>STEP ONE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B3FCAE4-DCC5-5E4D-BC6E-00C5F73E3CED}"/>
              </a:ext>
            </a:extLst>
          </p:cNvPr>
          <p:cNvSpPr/>
          <p:nvPr/>
        </p:nvSpPr>
        <p:spPr>
          <a:xfrm>
            <a:off x="526441" y="3082315"/>
            <a:ext cx="2816658" cy="1708160"/>
          </a:xfrm>
          <a:prstGeom prst="rect">
            <a:avLst/>
          </a:prstGeom>
        </p:spPr>
        <p:txBody>
          <a:bodyPr wrap="square" lIns="0" tIns="91440" rIns="0">
            <a:spAutoFit/>
          </a:bodyPr>
          <a:lstStyle/>
          <a:p>
            <a:pPr marL="389889" marR="264160" indent="-285750">
              <a:lnSpc>
                <a:spcPct val="100000"/>
              </a:lnSpc>
              <a:spcBef>
                <a:spcPts val="61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Register on </a:t>
            </a:r>
            <a:r>
              <a:rPr lang="en-US" b="1" u="sng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iontuition.com</a:t>
            </a:r>
          </a:p>
          <a:p>
            <a:pPr marL="389889" marR="264160" indent="-285750">
              <a:lnSpc>
                <a:spcPct val="100000"/>
              </a:lnSpc>
              <a:spcBef>
                <a:spcPts val="61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Load loan information</a:t>
            </a:r>
          </a:p>
          <a:p>
            <a:pPr marL="389889" marR="264160" indent="-285750">
              <a:lnSpc>
                <a:spcPct val="100000"/>
              </a:lnSpc>
              <a:spcBef>
                <a:spcPts val="61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Review options online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DFA826AD-EF76-F14C-BA30-A8B9888AEE54}"/>
              </a:ext>
            </a:extLst>
          </p:cNvPr>
          <p:cNvSpPr/>
          <p:nvPr/>
        </p:nvSpPr>
        <p:spPr>
          <a:xfrm>
            <a:off x="3127609" y="2363864"/>
            <a:ext cx="410287" cy="293330"/>
          </a:xfrm>
          <a:custGeom>
            <a:avLst/>
            <a:gdLst/>
            <a:ahLst/>
            <a:cxnLst/>
            <a:rect l="l" t="t" r="r" b="b"/>
            <a:pathLst>
              <a:path w="285115" h="233679">
                <a:moveTo>
                  <a:pt x="282092" y="142494"/>
                </a:moveTo>
                <a:lnTo>
                  <a:pt x="67678" y="142494"/>
                </a:lnTo>
                <a:lnTo>
                  <a:pt x="64769" y="145402"/>
                </a:lnTo>
                <a:lnTo>
                  <a:pt x="64769" y="152552"/>
                </a:lnTo>
                <a:lnTo>
                  <a:pt x="67678" y="155448"/>
                </a:lnTo>
                <a:lnTo>
                  <a:pt x="282092" y="155448"/>
                </a:lnTo>
                <a:lnTo>
                  <a:pt x="284987" y="152552"/>
                </a:lnTo>
                <a:lnTo>
                  <a:pt x="284987" y="145402"/>
                </a:lnTo>
                <a:lnTo>
                  <a:pt x="282092" y="142494"/>
                </a:lnTo>
                <a:close/>
              </a:path>
              <a:path w="285115" h="233679">
                <a:moveTo>
                  <a:pt x="282092" y="77724"/>
                </a:moveTo>
                <a:lnTo>
                  <a:pt x="67678" y="77724"/>
                </a:lnTo>
                <a:lnTo>
                  <a:pt x="64769" y="80632"/>
                </a:lnTo>
                <a:lnTo>
                  <a:pt x="64769" y="87782"/>
                </a:lnTo>
                <a:lnTo>
                  <a:pt x="67678" y="90690"/>
                </a:lnTo>
                <a:lnTo>
                  <a:pt x="282092" y="90690"/>
                </a:lnTo>
                <a:lnTo>
                  <a:pt x="284987" y="87782"/>
                </a:lnTo>
                <a:lnTo>
                  <a:pt x="284987" y="80632"/>
                </a:lnTo>
                <a:lnTo>
                  <a:pt x="282092" y="77724"/>
                </a:lnTo>
                <a:close/>
              </a:path>
              <a:path w="285115" h="233679">
                <a:moveTo>
                  <a:pt x="19430" y="0"/>
                </a:moveTo>
                <a:lnTo>
                  <a:pt x="11867" y="1528"/>
                </a:lnTo>
                <a:lnTo>
                  <a:pt x="5691" y="5695"/>
                </a:lnTo>
                <a:lnTo>
                  <a:pt x="1526" y="11872"/>
                </a:lnTo>
                <a:lnTo>
                  <a:pt x="0" y="19431"/>
                </a:lnTo>
                <a:lnTo>
                  <a:pt x="1526" y="26994"/>
                </a:lnTo>
                <a:lnTo>
                  <a:pt x="5691" y="33170"/>
                </a:lnTo>
                <a:lnTo>
                  <a:pt x="11867" y="37335"/>
                </a:lnTo>
                <a:lnTo>
                  <a:pt x="19430" y="38862"/>
                </a:lnTo>
                <a:lnTo>
                  <a:pt x="26994" y="37335"/>
                </a:lnTo>
                <a:lnTo>
                  <a:pt x="33170" y="33170"/>
                </a:lnTo>
                <a:lnTo>
                  <a:pt x="37335" y="26994"/>
                </a:lnTo>
                <a:lnTo>
                  <a:pt x="38861" y="19431"/>
                </a:lnTo>
                <a:lnTo>
                  <a:pt x="37335" y="11872"/>
                </a:lnTo>
                <a:lnTo>
                  <a:pt x="33170" y="5695"/>
                </a:lnTo>
                <a:lnTo>
                  <a:pt x="26994" y="1528"/>
                </a:lnTo>
                <a:lnTo>
                  <a:pt x="19430" y="0"/>
                </a:lnTo>
                <a:close/>
              </a:path>
              <a:path w="285115" h="233679">
                <a:moveTo>
                  <a:pt x="282092" y="207264"/>
                </a:moveTo>
                <a:lnTo>
                  <a:pt x="67678" y="207264"/>
                </a:lnTo>
                <a:lnTo>
                  <a:pt x="64769" y="210172"/>
                </a:lnTo>
                <a:lnTo>
                  <a:pt x="64769" y="217322"/>
                </a:lnTo>
                <a:lnTo>
                  <a:pt x="67678" y="220218"/>
                </a:lnTo>
                <a:lnTo>
                  <a:pt x="282092" y="220218"/>
                </a:lnTo>
                <a:lnTo>
                  <a:pt x="284987" y="217322"/>
                </a:lnTo>
                <a:lnTo>
                  <a:pt x="284987" y="210172"/>
                </a:lnTo>
                <a:lnTo>
                  <a:pt x="282092" y="207264"/>
                </a:lnTo>
                <a:close/>
              </a:path>
              <a:path w="285115" h="233679">
                <a:moveTo>
                  <a:pt x="282092" y="12954"/>
                </a:moveTo>
                <a:lnTo>
                  <a:pt x="67678" y="12954"/>
                </a:lnTo>
                <a:lnTo>
                  <a:pt x="64769" y="15862"/>
                </a:lnTo>
                <a:lnTo>
                  <a:pt x="64769" y="23012"/>
                </a:lnTo>
                <a:lnTo>
                  <a:pt x="67678" y="25908"/>
                </a:lnTo>
                <a:lnTo>
                  <a:pt x="282092" y="25908"/>
                </a:lnTo>
                <a:lnTo>
                  <a:pt x="284987" y="23012"/>
                </a:lnTo>
                <a:lnTo>
                  <a:pt x="284987" y="15862"/>
                </a:lnTo>
                <a:lnTo>
                  <a:pt x="282092" y="12954"/>
                </a:lnTo>
                <a:close/>
              </a:path>
              <a:path w="285115" h="233679">
                <a:moveTo>
                  <a:pt x="19430" y="194310"/>
                </a:moveTo>
                <a:lnTo>
                  <a:pt x="11867" y="195836"/>
                </a:lnTo>
                <a:lnTo>
                  <a:pt x="5691" y="200001"/>
                </a:lnTo>
                <a:lnTo>
                  <a:pt x="1526" y="206177"/>
                </a:lnTo>
                <a:lnTo>
                  <a:pt x="0" y="213741"/>
                </a:lnTo>
                <a:lnTo>
                  <a:pt x="1526" y="221304"/>
                </a:lnTo>
                <a:lnTo>
                  <a:pt x="5691" y="227480"/>
                </a:lnTo>
                <a:lnTo>
                  <a:pt x="11867" y="231645"/>
                </a:lnTo>
                <a:lnTo>
                  <a:pt x="19430" y="233172"/>
                </a:lnTo>
                <a:lnTo>
                  <a:pt x="26994" y="231645"/>
                </a:lnTo>
                <a:lnTo>
                  <a:pt x="33170" y="227480"/>
                </a:lnTo>
                <a:lnTo>
                  <a:pt x="37335" y="221304"/>
                </a:lnTo>
                <a:lnTo>
                  <a:pt x="38861" y="213741"/>
                </a:lnTo>
                <a:lnTo>
                  <a:pt x="37335" y="206177"/>
                </a:lnTo>
                <a:lnTo>
                  <a:pt x="33170" y="200001"/>
                </a:lnTo>
                <a:lnTo>
                  <a:pt x="26994" y="195836"/>
                </a:lnTo>
                <a:lnTo>
                  <a:pt x="19430" y="194310"/>
                </a:lnTo>
                <a:close/>
              </a:path>
              <a:path w="285115" h="233679">
                <a:moveTo>
                  <a:pt x="19430" y="64770"/>
                </a:moveTo>
                <a:lnTo>
                  <a:pt x="11867" y="66298"/>
                </a:lnTo>
                <a:lnTo>
                  <a:pt x="5691" y="70465"/>
                </a:lnTo>
                <a:lnTo>
                  <a:pt x="1526" y="76642"/>
                </a:lnTo>
                <a:lnTo>
                  <a:pt x="0" y="84201"/>
                </a:lnTo>
                <a:lnTo>
                  <a:pt x="1526" y="91764"/>
                </a:lnTo>
                <a:lnTo>
                  <a:pt x="5691" y="97940"/>
                </a:lnTo>
                <a:lnTo>
                  <a:pt x="11867" y="102105"/>
                </a:lnTo>
                <a:lnTo>
                  <a:pt x="19430" y="103632"/>
                </a:lnTo>
                <a:lnTo>
                  <a:pt x="26994" y="102105"/>
                </a:lnTo>
                <a:lnTo>
                  <a:pt x="33170" y="97940"/>
                </a:lnTo>
                <a:lnTo>
                  <a:pt x="37335" y="91764"/>
                </a:lnTo>
                <a:lnTo>
                  <a:pt x="38861" y="84201"/>
                </a:lnTo>
                <a:lnTo>
                  <a:pt x="37335" y="76642"/>
                </a:lnTo>
                <a:lnTo>
                  <a:pt x="33170" y="70465"/>
                </a:lnTo>
                <a:lnTo>
                  <a:pt x="26994" y="66298"/>
                </a:lnTo>
                <a:lnTo>
                  <a:pt x="19430" y="64770"/>
                </a:lnTo>
                <a:close/>
              </a:path>
              <a:path w="285115" h="233679">
                <a:moveTo>
                  <a:pt x="19430" y="129540"/>
                </a:moveTo>
                <a:lnTo>
                  <a:pt x="11867" y="131068"/>
                </a:lnTo>
                <a:lnTo>
                  <a:pt x="5691" y="135235"/>
                </a:lnTo>
                <a:lnTo>
                  <a:pt x="1526" y="141412"/>
                </a:lnTo>
                <a:lnTo>
                  <a:pt x="0" y="148971"/>
                </a:lnTo>
                <a:lnTo>
                  <a:pt x="1526" y="156534"/>
                </a:lnTo>
                <a:lnTo>
                  <a:pt x="5691" y="162710"/>
                </a:lnTo>
                <a:lnTo>
                  <a:pt x="11867" y="166875"/>
                </a:lnTo>
                <a:lnTo>
                  <a:pt x="19430" y="168402"/>
                </a:lnTo>
                <a:lnTo>
                  <a:pt x="26994" y="166875"/>
                </a:lnTo>
                <a:lnTo>
                  <a:pt x="33170" y="162710"/>
                </a:lnTo>
                <a:lnTo>
                  <a:pt x="37335" y="156534"/>
                </a:lnTo>
                <a:lnTo>
                  <a:pt x="38861" y="148971"/>
                </a:lnTo>
                <a:lnTo>
                  <a:pt x="37335" y="141412"/>
                </a:lnTo>
                <a:lnTo>
                  <a:pt x="33170" y="135235"/>
                </a:lnTo>
                <a:lnTo>
                  <a:pt x="26994" y="131068"/>
                </a:lnTo>
                <a:lnTo>
                  <a:pt x="19430" y="129540"/>
                </a:lnTo>
                <a:close/>
              </a:path>
            </a:pathLst>
          </a:custGeom>
          <a:solidFill>
            <a:srgbClr val="361C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Rectangle 51"/>
          <p:cNvSpPr/>
          <p:nvPr/>
        </p:nvSpPr>
        <p:spPr>
          <a:xfrm>
            <a:off x="7883043" y="2182003"/>
            <a:ext cx="3656915" cy="38442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883044" y="2182002"/>
            <a:ext cx="3656914" cy="657054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014165" y="2381451"/>
            <a:ext cx="217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+mj-lt"/>
              </a:rPr>
              <a:t>STEP THREE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5B3FCAE4-DCC5-5E4D-BC6E-00C5F73E3CED}"/>
              </a:ext>
            </a:extLst>
          </p:cNvPr>
          <p:cNvSpPr/>
          <p:nvPr/>
        </p:nvSpPr>
        <p:spPr>
          <a:xfrm>
            <a:off x="8138396" y="3082314"/>
            <a:ext cx="3137312" cy="2492990"/>
          </a:xfrm>
          <a:prstGeom prst="rect">
            <a:avLst/>
          </a:prstGeom>
        </p:spPr>
        <p:txBody>
          <a:bodyPr wrap="square" lIns="0" tIns="91440" rIns="0">
            <a:spAutoFit/>
          </a:bodyPr>
          <a:lstStyle/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Monitor progress </a:t>
            </a:r>
          </a:p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Connect with new servicer when loan is cured</a:t>
            </a:r>
          </a:p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Manage new loan on IonTuition at no cost</a:t>
            </a:r>
          </a:p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endParaRPr lang="en-US" dirty="0">
              <a:solidFill>
                <a:schemeClr val="bg1"/>
              </a:solidFill>
              <a:latin typeface="Tw Cen MT" panose="020B0602020104020603" pitchFamily="34" charset="77"/>
              <a:cs typeface="Calibri"/>
            </a:endParaRPr>
          </a:p>
        </p:txBody>
      </p:sp>
      <p:grpSp>
        <p:nvGrpSpPr>
          <p:cNvPr id="56" name="Graphic 11">
            <a:extLst>
              <a:ext uri="{FF2B5EF4-FFF2-40B4-BE49-F238E27FC236}">
                <a16:creationId xmlns="" xmlns:a16="http://schemas.microsoft.com/office/drawing/2014/main" id="{D2937C09-43B9-FC44-949B-5B8471457300}"/>
              </a:ext>
            </a:extLst>
          </p:cNvPr>
          <p:cNvGrpSpPr/>
          <p:nvPr/>
        </p:nvGrpSpPr>
        <p:grpSpPr>
          <a:xfrm>
            <a:off x="10924629" y="2314399"/>
            <a:ext cx="410220" cy="332382"/>
            <a:chOff x="10057070" y="2072520"/>
            <a:chExt cx="361849" cy="293189"/>
          </a:xfrm>
          <a:solidFill>
            <a:srgbClr val="361C46"/>
          </a:solidFill>
        </p:grpSpPr>
        <p:sp>
          <p:nvSpPr>
            <p:cNvPr id="57" name="Freeform 56">
              <a:extLst>
                <a:ext uri="{FF2B5EF4-FFF2-40B4-BE49-F238E27FC236}">
                  <a16:creationId xmlns="" xmlns:a16="http://schemas.microsoft.com/office/drawing/2014/main" id="{9DDBDB57-2BC2-694B-BC35-2B59F3B89171}"/>
                </a:ext>
              </a:extLst>
            </p:cNvPr>
            <p:cNvSpPr/>
            <p:nvPr/>
          </p:nvSpPr>
          <p:spPr>
            <a:xfrm>
              <a:off x="10057070" y="2072520"/>
              <a:ext cx="361849" cy="293189"/>
            </a:xfrm>
            <a:custGeom>
              <a:avLst/>
              <a:gdLst>
                <a:gd name="connsiteX0" fmla="*/ 361849 w 361849"/>
                <a:gd name="connsiteY0" fmla="*/ 180834 h 293189"/>
                <a:gd name="connsiteX1" fmla="*/ 339014 w 361849"/>
                <a:gd name="connsiteY1" fmla="*/ 246192 h 293189"/>
                <a:gd name="connsiteX2" fmla="*/ 356938 w 361849"/>
                <a:gd name="connsiteY2" fmla="*/ 293189 h 293189"/>
                <a:gd name="connsiteX3" fmla="*/ 296642 w 361849"/>
                <a:gd name="connsiteY3" fmla="*/ 274344 h 293189"/>
                <a:gd name="connsiteX4" fmla="*/ 233370 w 361849"/>
                <a:gd name="connsiteY4" fmla="*/ 288689 h 293189"/>
                <a:gd name="connsiteX5" fmla="*/ 190783 w 361849"/>
                <a:gd name="connsiteY5" fmla="*/ 282556 h 293189"/>
                <a:gd name="connsiteX6" fmla="*/ 171066 w 361849"/>
                <a:gd name="connsiteY6" fmla="*/ 283543 h 293189"/>
                <a:gd name="connsiteX7" fmla="*/ 81662 w 361849"/>
                <a:gd name="connsiteY7" fmla="*/ 262635 h 293189"/>
                <a:gd name="connsiteX8" fmla="*/ 14339 w 361849"/>
                <a:gd name="connsiteY8" fmla="*/ 283596 h 293189"/>
                <a:gd name="connsiteX9" fmla="*/ 34056 w 361849"/>
                <a:gd name="connsiteY9" fmla="*/ 232045 h 293189"/>
                <a:gd name="connsiteX10" fmla="*/ 0 w 361849"/>
                <a:gd name="connsiteY10" fmla="*/ 141798 h 293189"/>
                <a:gd name="connsiteX11" fmla="*/ 170995 w 361849"/>
                <a:gd name="connsiteY11" fmla="*/ 0 h 293189"/>
                <a:gd name="connsiteX12" fmla="*/ 340125 w 361849"/>
                <a:gd name="connsiteY12" fmla="*/ 120891 h 293189"/>
                <a:gd name="connsiteX13" fmla="*/ 361849 w 361849"/>
                <a:gd name="connsiteY13" fmla="*/ 180834 h 293189"/>
                <a:gd name="connsiteX14" fmla="*/ 346184 w 361849"/>
                <a:gd name="connsiteY14" fmla="*/ 180834 h 293189"/>
                <a:gd name="connsiteX15" fmla="*/ 340555 w 361849"/>
                <a:gd name="connsiteY15" fmla="*/ 159317 h 293189"/>
                <a:gd name="connsiteX16" fmla="*/ 237493 w 361849"/>
                <a:gd name="connsiteY16" fmla="*/ 95178 h 293189"/>
                <a:gd name="connsiteX17" fmla="*/ 130146 w 361849"/>
                <a:gd name="connsiteY17" fmla="*/ 184205 h 293189"/>
                <a:gd name="connsiteX18" fmla="*/ 237493 w 361849"/>
                <a:gd name="connsiteY18" fmla="*/ 273214 h 293189"/>
                <a:gd name="connsiteX19" fmla="*/ 293631 w 361849"/>
                <a:gd name="connsiteY19" fmla="*/ 260089 h 293189"/>
                <a:gd name="connsiteX20" fmla="*/ 335824 w 361849"/>
                <a:gd name="connsiteY20" fmla="*/ 273214 h 293189"/>
                <a:gd name="connsiteX21" fmla="*/ 323438 w 361849"/>
                <a:gd name="connsiteY21" fmla="*/ 240939 h 293189"/>
                <a:gd name="connsiteX22" fmla="*/ 335519 w 361849"/>
                <a:gd name="connsiteY22" fmla="*/ 223797 h 293189"/>
                <a:gd name="connsiteX23" fmla="*/ 346184 w 361849"/>
                <a:gd name="connsiteY23" fmla="*/ 180834 h 29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1849" h="293189">
                  <a:moveTo>
                    <a:pt x="361849" y="180834"/>
                  </a:moveTo>
                  <a:cubicBezTo>
                    <a:pt x="361849" y="192740"/>
                    <a:pt x="359555" y="222075"/>
                    <a:pt x="339014" y="246192"/>
                  </a:cubicBezTo>
                  <a:lnTo>
                    <a:pt x="356938" y="293189"/>
                  </a:lnTo>
                  <a:lnTo>
                    <a:pt x="296642" y="274344"/>
                  </a:lnTo>
                  <a:cubicBezTo>
                    <a:pt x="287250" y="277643"/>
                    <a:pt x="254431" y="288689"/>
                    <a:pt x="233370" y="288689"/>
                  </a:cubicBezTo>
                  <a:cubicBezTo>
                    <a:pt x="218954" y="288708"/>
                    <a:pt x="204609" y="286643"/>
                    <a:pt x="190783" y="282556"/>
                  </a:cubicBezTo>
                  <a:cubicBezTo>
                    <a:pt x="184294" y="283184"/>
                    <a:pt x="177698" y="283543"/>
                    <a:pt x="171066" y="283543"/>
                  </a:cubicBezTo>
                  <a:cubicBezTo>
                    <a:pt x="138301" y="283543"/>
                    <a:pt x="81662" y="262635"/>
                    <a:pt x="81662" y="262635"/>
                  </a:cubicBezTo>
                  <a:lnTo>
                    <a:pt x="14339" y="283596"/>
                  </a:lnTo>
                  <a:lnTo>
                    <a:pt x="34056" y="232045"/>
                  </a:lnTo>
                  <a:cubicBezTo>
                    <a:pt x="7779" y="204413"/>
                    <a:pt x="0" y="167744"/>
                    <a:pt x="0" y="141798"/>
                  </a:cubicBezTo>
                  <a:cubicBezTo>
                    <a:pt x="0" y="63494"/>
                    <a:pt x="76571" y="0"/>
                    <a:pt x="170995" y="0"/>
                  </a:cubicBezTo>
                  <a:cubicBezTo>
                    <a:pt x="256868" y="0"/>
                    <a:pt x="328009" y="52502"/>
                    <a:pt x="340125" y="120891"/>
                  </a:cubicBezTo>
                  <a:cubicBezTo>
                    <a:pt x="354013" y="137794"/>
                    <a:pt x="361682" y="158954"/>
                    <a:pt x="361849" y="180834"/>
                  </a:cubicBezTo>
                  <a:close/>
                  <a:moveTo>
                    <a:pt x="346184" y="180834"/>
                  </a:moveTo>
                  <a:cubicBezTo>
                    <a:pt x="346184" y="171546"/>
                    <a:pt x="343889" y="167386"/>
                    <a:pt x="340555" y="159317"/>
                  </a:cubicBezTo>
                  <a:cubicBezTo>
                    <a:pt x="327561" y="122271"/>
                    <a:pt x="286353" y="95178"/>
                    <a:pt x="237493" y="95178"/>
                  </a:cubicBezTo>
                  <a:cubicBezTo>
                    <a:pt x="178200" y="95178"/>
                    <a:pt x="130146" y="135038"/>
                    <a:pt x="130146" y="184205"/>
                  </a:cubicBezTo>
                  <a:cubicBezTo>
                    <a:pt x="130146" y="233372"/>
                    <a:pt x="178200" y="273214"/>
                    <a:pt x="237493" y="273214"/>
                  </a:cubicBezTo>
                  <a:cubicBezTo>
                    <a:pt x="258069" y="273214"/>
                    <a:pt x="293631" y="260089"/>
                    <a:pt x="293631" y="260089"/>
                  </a:cubicBezTo>
                  <a:lnTo>
                    <a:pt x="335824" y="273214"/>
                  </a:lnTo>
                  <a:lnTo>
                    <a:pt x="323438" y="240939"/>
                  </a:lnTo>
                  <a:cubicBezTo>
                    <a:pt x="328281" y="235846"/>
                    <a:pt x="332352" y="230071"/>
                    <a:pt x="335519" y="223797"/>
                  </a:cubicBezTo>
                  <a:cubicBezTo>
                    <a:pt x="342522" y="210560"/>
                    <a:pt x="346184" y="195810"/>
                    <a:pt x="346184" y="180834"/>
                  </a:cubicBezTo>
                  <a:close/>
                </a:path>
              </a:pathLst>
            </a:custGeom>
            <a:grpFill/>
            <a:ln w="1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="" xmlns:a16="http://schemas.microsoft.com/office/drawing/2014/main" id="{9839109A-A6AE-3347-B528-2A6B64F59944}"/>
                </a:ext>
              </a:extLst>
            </p:cNvPr>
            <p:cNvSpPr/>
            <p:nvPr/>
          </p:nvSpPr>
          <p:spPr>
            <a:xfrm>
              <a:off x="10240677" y="2202029"/>
              <a:ext cx="109095" cy="109125"/>
            </a:xfrm>
            <a:custGeom>
              <a:avLst/>
              <a:gdLst>
                <a:gd name="connsiteX0" fmla="*/ 49081 w 109095"/>
                <a:gd name="connsiteY0" fmla="*/ 6 h 109125"/>
                <a:gd name="connsiteX1" fmla="*/ 43704 w 109095"/>
                <a:gd name="connsiteY1" fmla="*/ 4908 h 109125"/>
                <a:gd name="connsiteX2" fmla="*/ 43704 w 109095"/>
                <a:gd name="connsiteY2" fmla="*/ 5385 h 109125"/>
                <a:gd name="connsiteX3" fmla="*/ 43704 w 109095"/>
                <a:gd name="connsiteY3" fmla="*/ 43721 h 109125"/>
                <a:gd name="connsiteX4" fmla="*/ 5383 w 109095"/>
                <a:gd name="connsiteY4" fmla="*/ 43721 h 109125"/>
                <a:gd name="connsiteX5" fmla="*/ 6 w 109095"/>
                <a:gd name="connsiteY5" fmla="*/ 48623 h 109125"/>
                <a:gd name="connsiteX6" fmla="*/ 6 w 109095"/>
                <a:gd name="connsiteY6" fmla="*/ 49101 h 109125"/>
                <a:gd name="connsiteX7" fmla="*/ 6 w 109095"/>
                <a:gd name="connsiteY7" fmla="*/ 60021 h 109125"/>
                <a:gd name="connsiteX8" fmla="*/ 4906 w 109095"/>
                <a:gd name="connsiteY8" fmla="*/ 65400 h 109125"/>
                <a:gd name="connsiteX9" fmla="*/ 5383 w 109095"/>
                <a:gd name="connsiteY9" fmla="*/ 65400 h 109125"/>
                <a:gd name="connsiteX10" fmla="*/ 43633 w 109095"/>
                <a:gd name="connsiteY10" fmla="*/ 65400 h 109125"/>
                <a:gd name="connsiteX11" fmla="*/ 43633 w 109095"/>
                <a:gd name="connsiteY11" fmla="*/ 103647 h 109125"/>
                <a:gd name="connsiteX12" fmla="*/ 48438 w 109095"/>
                <a:gd name="connsiteY12" fmla="*/ 109110 h 109125"/>
                <a:gd name="connsiteX13" fmla="*/ 49010 w 109095"/>
                <a:gd name="connsiteY13" fmla="*/ 109116 h 109125"/>
                <a:gd name="connsiteX14" fmla="*/ 59943 w 109095"/>
                <a:gd name="connsiteY14" fmla="*/ 109116 h 109125"/>
                <a:gd name="connsiteX15" fmla="*/ 65410 w 109095"/>
                <a:gd name="connsiteY15" fmla="*/ 104276 h 109125"/>
                <a:gd name="connsiteX16" fmla="*/ 65410 w 109095"/>
                <a:gd name="connsiteY16" fmla="*/ 103647 h 109125"/>
                <a:gd name="connsiteX17" fmla="*/ 65410 w 109095"/>
                <a:gd name="connsiteY17" fmla="*/ 65579 h 109125"/>
                <a:gd name="connsiteX18" fmla="*/ 103714 w 109095"/>
                <a:gd name="connsiteY18" fmla="*/ 65579 h 109125"/>
                <a:gd name="connsiteX19" fmla="*/ 109091 w 109095"/>
                <a:gd name="connsiteY19" fmla="*/ 60639 h 109125"/>
                <a:gd name="connsiteX20" fmla="*/ 109091 w 109095"/>
                <a:gd name="connsiteY20" fmla="*/ 60200 h 109125"/>
                <a:gd name="connsiteX21" fmla="*/ 109091 w 109095"/>
                <a:gd name="connsiteY21" fmla="*/ 49190 h 109125"/>
                <a:gd name="connsiteX22" fmla="*/ 104153 w 109095"/>
                <a:gd name="connsiteY22" fmla="*/ 43811 h 109125"/>
                <a:gd name="connsiteX23" fmla="*/ 103714 w 109095"/>
                <a:gd name="connsiteY23" fmla="*/ 43811 h 109125"/>
                <a:gd name="connsiteX24" fmla="*/ 65536 w 109095"/>
                <a:gd name="connsiteY24" fmla="*/ 43811 h 109125"/>
                <a:gd name="connsiteX25" fmla="*/ 65536 w 109095"/>
                <a:gd name="connsiteY25" fmla="*/ 5475 h 109125"/>
                <a:gd name="connsiteX26" fmla="*/ 60603 w 109095"/>
                <a:gd name="connsiteY26" fmla="*/ 91 h 109125"/>
                <a:gd name="connsiteX27" fmla="*/ 60069 w 109095"/>
                <a:gd name="connsiteY27" fmla="*/ 95 h 1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9095" h="109125">
                  <a:moveTo>
                    <a:pt x="49081" y="6"/>
                  </a:moveTo>
                  <a:cubicBezTo>
                    <a:pt x="46244" y="-126"/>
                    <a:pt x="43837" y="2069"/>
                    <a:pt x="43704" y="4908"/>
                  </a:cubicBezTo>
                  <a:cubicBezTo>
                    <a:pt x="43697" y="5067"/>
                    <a:pt x="43697" y="5226"/>
                    <a:pt x="43704" y="5385"/>
                  </a:cubicBezTo>
                  <a:lnTo>
                    <a:pt x="43704" y="43721"/>
                  </a:lnTo>
                  <a:lnTo>
                    <a:pt x="5383" y="43721"/>
                  </a:lnTo>
                  <a:cubicBezTo>
                    <a:pt x="2545" y="43590"/>
                    <a:pt x="138" y="45784"/>
                    <a:pt x="6" y="48623"/>
                  </a:cubicBezTo>
                  <a:cubicBezTo>
                    <a:pt x="-2" y="48782"/>
                    <a:pt x="-2" y="48942"/>
                    <a:pt x="6" y="49101"/>
                  </a:cubicBezTo>
                  <a:lnTo>
                    <a:pt x="6" y="60021"/>
                  </a:lnTo>
                  <a:cubicBezTo>
                    <a:pt x="-125" y="62859"/>
                    <a:pt x="2067" y="65267"/>
                    <a:pt x="4906" y="65400"/>
                  </a:cubicBezTo>
                  <a:cubicBezTo>
                    <a:pt x="5066" y="65407"/>
                    <a:pt x="5223" y="65407"/>
                    <a:pt x="5383" y="65400"/>
                  </a:cubicBezTo>
                  <a:lnTo>
                    <a:pt x="43633" y="65400"/>
                  </a:lnTo>
                  <a:lnTo>
                    <a:pt x="43633" y="103647"/>
                  </a:lnTo>
                  <a:cubicBezTo>
                    <a:pt x="43451" y="106483"/>
                    <a:pt x="45602" y="108929"/>
                    <a:pt x="48438" y="109110"/>
                  </a:cubicBezTo>
                  <a:cubicBezTo>
                    <a:pt x="48628" y="109123"/>
                    <a:pt x="48820" y="109125"/>
                    <a:pt x="49010" y="109116"/>
                  </a:cubicBezTo>
                  <a:lnTo>
                    <a:pt x="59943" y="109116"/>
                  </a:lnTo>
                  <a:cubicBezTo>
                    <a:pt x="62790" y="109290"/>
                    <a:pt x="65236" y="107122"/>
                    <a:pt x="65410" y="104276"/>
                  </a:cubicBezTo>
                  <a:cubicBezTo>
                    <a:pt x="65423" y="104066"/>
                    <a:pt x="65423" y="103856"/>
                    <a:pt x="65410" y="103647"/>
                  </a:cubicBezTo>
                  <a:lnTo>
                    <a:pt x="65410" y="65579"/>
                  </a:lnTo>
                  <a:lnTo>
                    <a:pt x="103714" y="65579"/>
                  </a:lnTo>
                  <a:cubicBezTo>
                    <a:pt x="106562" y="65701"/>
                    <a:pt x="108969" y="63488"/>
                    <a:pt x="109091" y="60639"/>
                  </a:cubicBezTo>
                  <a:cubicBezTo>
                    <a:pt x="109096" y="60494"/>
                    <a:pt x="109096" y="60347"/>
                    <a:pt x="109091" y="60200"/>
                  </a:cubicBezTo>
                  <a:lnTo>
                    <a:pt x="109091" y="49190"/>
                  </a:lnTo>
                  <a:cubicBezTo>
                    <a:pt x="109213" y="46341"/>
                    <a:pt x="107001" y="43932"/>
                    <a:pt x="104153" y="43811"/>
                  </a:cubicBezTo>
                  <a:cubicBezTo>
                    <a:pt x="104008" y="43805"/>
                    <a:pt x="103861" y="43805"/>
                    <a:pt x="103714" y="43811"/>
                  </a:cubicBezTo>
                  <a:lnTo>
                    <a:pt x="65536" y="43811"/>
                  </a:lnTo>
                  <a:lnTo>
                    <a:pt x="65536" y="5475"/>
                  </a:lnTo>
                  <a:cubicBezTo>
                    <a:pt x="65659" y="2625"/>
                    <a:pt x="63451" y="215"/>
                    <a:pt x="60603" y="91"/>
                  </a:cubicBezTo>
                  <a:cubicBezTo>
                    <a:pt x="60425" y="83"/>
                    <a:pt x="60246" y="85"/>
                    <a:pt x="60069" y="95"/>
                  </a:cubicBezTo>
                  <a:close/>
                </a:path>
              </a:pathLst>
            </a:custGeom>
            <a:grpFill/>
            <a:ln w="1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937396" y="2183221"/>
            <a:ext cx="3622722" cy="38430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937395" y="2182003"/>
            <a:ext cx="3622723" cy="657054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990661" y="2381451"/>
            <a:ext cx="370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+mj-lt"/>
              </a:rPr>
              <a:t>STEP TWO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5B3FCAE4-DCC5-5E4D-BC6E-00C5F73E3CED}"/>
              </a:ext>
            </a:extLst>
          </p:cNvPr>
          <p:cNvSpPr/>
          <p:nvPr/>
        </p:nvSpPr>
        <p:spPr>
          <a:xfrm>
            <a:off x="4270756" y="3080915"/>
            <a:ext cx="3142829" cy="2492990"/>
          </a:xfrm>
          <a:prstGeom prst="rect">
            <a:avLst/>
          </a:prstGeom>
        </p:spPr>
        <p:txBody>
          <a:bodyPr wrap="square" lIns="0" tIns="91440" rIns="0">
            <a:spAutoFit/>
          </a:bodyPr>
          <a:lstStyle/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Select repayment option online</a:t>
            </a:r>
          </a:p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Work with ION’s concierge 1-on-1</a:t>
            </a:r>
          </a:p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Submit docs online</a:t>
            </a:r>
          </a:p>
          <a:p>
            <a:pPr marL="374015" marR="234315" indent="-285750">
              <a:lnSpc>
                <a:spcPct val="100000"/>
              </a:lnSpc>
              <a:spcBef>
                <a:spcPts val="550"/>
              </a:spcBef>
              <a:spcAft>
                <a:spcPts val="1200"/>
              </a:spcAft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Tw Cen MT" panose="020B0602020104020603" pitchFamily="34" charset="77"/>
                <a:cs typeface="Calibri"/>
              </a:rPr>
              <a:t>Await approval 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77"/>
              <a:cs typeface="Calibri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923345" y="2323700"/>
            <a:ext cx="424516" cy="406125"/>
            <a:chOff x="4687998" y="4331227"/>
            <a:chExt cx="335326" cy="320799"/>
          </a:xfrm>
          <a:solidFill>
            <a:srgbClr val="361C46"/>
          </a:solidFill>
        </p:grpSpPr>
        <p:sp>
          <p:nvSpPr>
            <p:cNvPr id="64" name="Freeform 63">
              <a:extLst>
                <a:ext uri="{FF2B5EF4-FFF2-40B4-BE49-F238E27FC236}">
                  <a16:creationId xmlns="" xmlns:a16="http://schemas.microsoft.com/office/drawing/2014/main" id="{DBDBA004-AEC4-E643-8141-0A687C6EB02A}"/>
                </a:ext>
              </a:extLst>
            </p:cNvPr>
            <p:cNvSpPr/>
            <p:nvPr/>
          </p:nvSpPr>
          <p:spPr>
            <a:xfrm>
              <a:off x="4687998" y="4331227"/>
              <a:ext cx="255206" cy="247856"/>
            </a:xfrm>
            <a:custGeom>
              <a:avLst/>
              <a:gdLst>
                <a:gd name="connsiteX0" fmla="*/ 164897 w 328930"/>
                <a:gd name="connsiteY0" fmla="*/ 0 h 319459"/>
                <a:gd name="connsiteX1" fmla="*/ 0 w 328930"/>
                <a:gd name="connsiteY1" fmla="*/ 147690 h 319459"/>
                <a:gd name="connsiteX2" fmla="*/ 45834 w 328930"/>
                <a:gd name="connsiteY2" fmla="*/ 250391 h 319459"/>
                <a:gd name="connsiteX3" fmla="*/ 47920 w 328930"/>
                <a:gd name="connsiteY3" fmla="*/ 252083 h 319459"/>
                <a:gd name="connsiteX4" fmla="*/ 53785 w 328930"/>
                <a:gd name="connsiteY4" fmla="*/ 256678 h 319459"/>
                <a:gd name="connsiteX5" fmla="*/ 8844 w 328930"/>
                <a:gd name="connsiteY5" fmla="*/ 300736 h 319459"/>
                <a:gd name="connsiteX6" fmla="*/ 1410 w 328930"/>
                <a:gd name="connsiteY6" fmla="*/ 314410 h 319459"/>
                <a:gd name="connsiteX7" fmla="*/ 32179 w 328930"/>
                <a:gd name="connsiteY7" fmla="*/ 319447 h 319459"/>
                <a:gd name="connsiteX8" fmla="*/ 128753 w 328930"/>
                <a:gd name="connsiteY8" fmla="*/ 288237 h 319459"/>
                <a:gd name="connsiteX9" fmla="*/ 163469 w 328930"/>
                <a:gd name="connsiteY9" fmla="*/ 291338 h 319459"/>
                <a:gd name="connsiteX10" fmla="*/ 328930 w 328930"/>
                <a:gd name="connsiteY10" fmla="*/ 147690 h 319459"/>
                <a:gd name="connsiteX11" fmla="*/ 164897 w 328930"/>
                <a:gd name="connsiteY11" fmla="*/ 0 h 319459"/>
                <a:gd name="connsiteX12" fmla="*/ 197358 w 328930"/>
                <a:gd name="connsiteY12" fmla="*/ 197358 h 319459"/>
                <a:gd name="connsiteX13" fmla="*/ 84582 w 328930"/>
                <a:gd name="connsiteY13" fmla="*/ 197358 h 319459"/>
                <a:gd name="connsiteX14" fmla="*/ 84582 w 328930"/>
                <a:gd name="connsiteY14" fmla="*/ 178562 h 319459"/>
                <a:gd name="connsiteX15" fmla="*/ 197358 w 328930"/>
                <a:gd name="connsiteY15" fmla="*/ 178562 h 319459"/>
                <a:gd name="connsiteX16" fmla="*/ 197358 w 328930"/>
                <a:gd name="connsiteY16" fmla="*/ 197358 h 319459"/>
                <a:gd name="connsiteX17" fmla="*/ 244348 w 328930"/>
                <a:gd name="connsiteY17" fmla="*/ 150368 h 319459"/>
                <a:gd name="connsiteX18" fmla="*/ 84582 w 328930"/>
                <a:gd name="connsiteY18" fmla="*/ 150368 h 319459"/>
                <a:gd name="connsiteX19" fmla="*/ 84582 w 328930"/>
                <a:gd name="connsiteY19" fmla="*/ 131572 h 319459"/>
                <a:gd name="connsiteX20" fmla="*/ 244348 w 328930"/>
                <a:gd name="connsiteY20" fmla="*/ 131572 h 319459"/>
                <a:gd name="connsiteX21" fmla="*/ 244348 w 328930"/>
                <a:gd name="connsiteY21" fmla="*/ 150368 h 319459"/>
                <a:gd name="connsiteX22" fmla="*/ 244348 w 328930"/>
                <a:gd name="connsiteY22" fmla="*/ 103378 h 319459"/>
                <a:gd name="connsiteX23" fmla="*/ 84582 w 328930"/>
                <a:gd name="connsiteY23" fmla="*/ 103378 h 319459"/>
                <a:gd name="connsiteX24" fmla="*/ 84582 w 328930"/>
                <a:gd name="connsiteY24" fmla="*/ 84582 h 319459"/>
                <a:gd name="connsiteX25" fmla="*/ 244348 w 328930"/>
                <a:gd name="connsiteY25" fmla="*/ 84582 h 319459"/>
                <a:gd name="connsiteX26" fmla="*/ 244348 w 328930"/>
                <a:gd name="connsiteY26" fmla="*/ 103378 h 31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930" h="319459">
                  <a:moveTo>
                    <a:pt x="164897" y="0"/>
                  </a:moveTo>
                  <a:cubicBezTo>
                    <a:pt x="73972" y="0"/>
                    <a:pt x="0" y="66256"/>
                    <a:pt x="0" y="147690"/>
                  </a:cubicBezTo>
                  <a:cubicBezTo>
                    <a:pt x="0" y="185958"/>
                    <a:pt x="16625" y="223033"/>
                    <a:pt x="45834" y="250391"/>
                  </a:cubicBezTo>
                  <a:cubicBezTo>
                    <a:pt x="46266" y="250795"/>
                    <a:pt x="47920" y="252083"/>
                    <a:pt x="47920" y="252083"/>
                  </a:cubicBezTo>
                  <a:cubicBezTo>
                    <a:pt x="49960" y="253737"/>
                    <a:pt x="51971" y="255353"/>
                    <a:pt x="53785" y="256678"/>
                  </a:cubicBezTo>
                  <a:cubicBezTo>
                    <a:pt x="46417" y="278632"/>
                    <a:pt x="20610" y="296488"/>
                    <a:pt x="8844" y="300736"/>
                  </a:cubicBezTo>
                  <a:cubicBezTo>
                    <a:pt x="1053" y="303555"/>
                    <a:pt x="-1504" y="310745"/>
                    <a:pt x="1410" y="314410"/>
                  </a:cubicBezTo>
                  <a:cubicBezTo>
                    <a:pt x="5808" y="319946"/>
                    <a:pt x="19238" y="319447"/>
                    <a:pt x="32179" y="319447"/>
                  </a:cubicBezTo>
                  <a:cubicBezTo>
                    <a:pt x="74855" y="319447"/>
                    <a:pt x="128753" y="288237"/>
                    <a:pt x="128753" y="288237"/>
                  </a:cubicBezTo>
                  <a:cubicBezTo>
                    <a:pt x="138855" y="290323"/>
                    <a:pt x="150246" y="291338"/>
                    <a:pt x="163469" y="291338"/>
                  </a:cubicBezTo>
                  <a:cubicBezTo>
                    <a:pt x="256255" y="291338"/>
                    <a:pt x="328930" y="228240"/>
                    <a:pt x="328930" y="147690"/>
                  </a:cubicBezTo>
                  <a:cubicBezTo>
                    <a:pt x="328930" y="66256"/>
                    <a:pt x="255344" y="0"/>
                    <a:pt x="164897" y="0"/>
                  </a:cubicBezTo>
                  <a:close/>
                  <a:moveTo>
                    <a:pt x="197358" y="197358"/>
                  </a:moveTo>
                  <a:lnTo>
                    <a:pt x="84582" y="197358"/>
                  </a:lnTo>
                  <a:lnTo>
                    <a:pt x="84582" y="178562"/>
                  </a:lnTo>
                  <a:lnTo>
                    <a:pt x="197358" y="178562"/>
                  </a:lnTo>
                  <a:lnTo>
                    <a:pt x="197358" y="197358"/>
                  </a:lnTo>
                  <a:close/>
                  <a:moveTo>
                    <a:pt x="244348" y="150368"/>
                  </a:moveTo>
                  <a:lnTo>
                    <a:pt x="84582" y="150368"/>
                  </a:lnTo>
                  <a:lnTo>
                    <a:pt x="84582" y="131572"/>
                  </a:lnTo>
                  <a:lnTo>
                    <a:pt x="244348" y="131572"/>
                  </a:lnTo>
                  <a:lnTo>
                    <a:pt x="244348" y="150368"/>
                  </a:lnTo>
                  <a:close/>
                  <a:moveTo>
                    <a:pt x="244348" y="103378"/>
                  </a:moveTo>
                  <a:lnTo>
                    <a:pt x="84582" y="103378"/>
                  </a:lnTo>
                  <a:lnTo>
                    <a:pt x="84582" y="84582"/>
                  </a:lnTo>
                  <a:lnTo>
                    <a:pt x="244348" y="84582"/>
                  </a:lnTo>
                  <a:lnTo>
                    <a:pt x="244348" y="103378"/>
                  </a:ln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="" xmlns:a16="http://schemas.microsoft.com/office/drawing/2014/main" id="{D3D43A24-0B74-9942-A997-81219D56613D}"/>
                </a:ext>
              </a:extLst>
            </p:cNvPr>
            <p:cNvSpPr/>
            <p:nvPr/>
          </p:nvSpPr>
          <p:spPr>
            <a:xfrm>
              <a:off x="4794666" y="4463889"/>
              <a:ext cx="228658" cy="188137"/>
            </a:xfrm>
            <a:custGeom>
              <a:avLst/>
              <a:gdLst>
                <a:gd name="connsiteX0" fmla="*/ 245861 w 294714"/>
                <a:gd name="connsiteY0" fmla="*/ 193176 h 242487"/>
                <a:gd name="connsiteX1" fmla="*/ 253417 w 294714"/>
                <a:gd name="connsiteY1" fmla="*/ 187678 h 242487"/>
                <a:gd name="connsiteX2" fmla="*/ 294702 w 294714"/>
                <a:gd name="connsiteY2" fmla="*/ 106348 h 242487"/>
                <a:gd name="connsiteX3" fmla="*/ 208222 w 294714"/>
                <a:gd name="connsiteY3" fmla="*/ 0 h 242487"/>
                <a:gd name="connsiteX4" fmla="*/ 182030 w 294714"/>
                <a:gd name="connsiteY4" fmla="*/ 63963 h 242487"/>
                <a:gd name="connsiteX5" fmla="*/ 210243 w 294714"/>
                <a:gd name="connsiteY5" fmla="*/ 63963 h 242487"/>
                <a:gd name="connsiteX6" fmla="*/ 210243 w 294714"/>
                <a:gd name="connsiteY6" fmla="*/ 82759 h 242487"/>
                <a:gd name="connsiteX7" fmla="*/ 166448 w 294714"/>
                <a:gd name="connsiteY7" fmla="*/ 82759 h 242487"/>
                <a:gd name="connsiteX8" fmla="*/ 130924 w 294714"/>
                <a:gd name="connsiteY8" fmla="*/ 110953 h 242487"/>
                <a:gd name="connsiteX9" fmla="*/ 210243 w 294714"/>
                <a:gd name="connsiteY9" fmla="*/ 110953 h 242487"/>
                <a:gd name="connsiteX10" fmla="*/ 210243 w 294714"/>
                <a:gd name="connsiteY10" fmla="*/ 129749 h 242487"/>
                <a:gd name="connsiteX11" fmla="*/ 88341 w 294714"/>
                <a:gd name="connsiteY11" fmla="*/ 129749 h 242487"/>
                <a:gd name="connsiteX12" fmla="*/ 25985 w 294714"/>
                <a:gd name="connsiteY12" fmla="*/ 139147 h 242487"/>
                <a:gd name="connsiteX13" fmla="*/ 0 w 294714"/>
                <a:gd name="connsiteY13" fmla="*/ 137634 h 242487"/>
                <a:gd name="connsiteX14" fmla="*/ 145631 w 294714"/>
                <a:gd name="connsiteY14" fmla="*/ 214331 h 242487"/>
                <a:gd name="connsiteX15" fmla="*/ 174380 w 294714"/>
                <a:gd name="connsiteY15" fmla="*/ 212367 h 242487"/>
                <a:gd name="connsiteX16" fmla="*/ 257533 w 294714"/>
                <a:gd name="connsiteY16" fmla="*/ 242487 h 242487"/>
                <a:gd name="connsiteX17" fmla="*/ 294702 w 294714"/>
                <a:gd name="connsiteY17" fmla="*/ 228475 h 242487"/>
                <a:gd name="connsiteX18" fmla="*/ 245861 w 294714"/>
                <a:gd name="connsiteY18" fmla="*/ 193176 h 24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714" h="242487">
                  <a:moveTo>
                    <a:pt x="245861" y="193176"/>
                  </a:moveTo>
                  <a:cubicBezTo>
                    <a:pt x="248455" y="191343"/>
                    <a:pt x="251472" y="189191"/>
                    <a:pt x="253417" y="187678"/>
                  </a:cubicBezTo>
                  <a:cubicBezTo>
                    <a:pt x="279741" y="165959"/>
                    <a:pt x="294702" y="136675"/>
                    <a:pt x="294702" y="106348"/>
                  </a:cubicBezTo>
                  <a:cubicBezTo>
                    <a:pt x="294702" y="60251"/>
                    <a:pt x="260212" y="19097"/>
                    <a:pt x="208222" y="0"/>
                  </a:cubicBezTo>
                  <a:cubicBezTo>
                    <a:pt x="204547" y="23410"/>
                    <a:pt x="195488" y="45045"/>
                    <a:pt x="182030" y="63963"/>
                  </a:cubicBezTo>
                  <a:lnTo>
                    <a:pt x="210243" y="63963"/>
                  </a:lnTo>
                  <a:lnTo>
                    <a:pt x="210243" y="82759"/>
                  </a:lnTo>
                  <a:lnTo>
                    <a:pt x="166448" y="82759"/>
                  </a:lnTo>
                  <a:cubicBezTo>
                    <a:pt x="156082" y="93473"/>
                    <a:pt x="144175" y="102983"/>
                    <a:pt x="130924" y="110953"/>
                  </a:cubicBezTo>
                  <a:lnTo>
                    <a:pt x="210243" y="110953"/>
                  </a:lnTo>
                  <a:lnTo>
                    <a:pt x="210243" y="129749"/>
                  </a:lnTo>
                  <a:lnTo>
                    <a:pt x="88341" y="129749"/>
                  </a:lnTo>
                  <a:cubicBezTo>
                    <a:pt x="68916" y="135735"/>
                    <a:pt x="48005" y="139147"/>
                    <a:pt x="25985" y="139147"/>
                  </a:cubicBezTo>
                  <a:cubicBezTo>
                    <a:pt x="16559" y="139147"/>
                    <a:pt x="8007" y="138611"/>
                    <a:pt x="0" y="137634"/>
                  </a:cubicBezTo>
                  <a:cubicBezTo>
                    <a:pt x="17461" y="183740"/>
                    <a:pt x="73380" y="214331"/>
                    <a:pt x="145631" y="214331"/>
                  </a:cubicBezTo>
                  <a:cubicBezTo>
                    <a:pt x="156458" y="214331"/>
                    <a:pt x="165922" y="213682"/>
                    <a:pt x="174380" y="212367"/>
                  </a:cubicBezTo>
                  <a:cubicBezTo>
                    <a:pt x="174737" y="212310"/>
                    <a:pt x="200845" y="242487"/>
                    <a:pt x="257533" y="242487"/>
                  </a:cubicBezTo>
                  <a:cubicBezTo>
                    <a:pt x="289524" y="241538"/>
                    <a:pt x="294374" y="231905"/>
                    <a:pt x="294702" y="228475"/>
                  </a:cubicBezTo>
                  <a:cubicBezTo>
                    <a:pt x="295445" y="220656"/>
                    <a:pt x="261537" y="218447"/>
                    <a:pt x="245861" y="193176"/>
                  </a:cubicBezTo>
                  <a:close/>
                </a:path>
              </a:pathLst>
            </a:custGeom>
            <a:grpFill/>
            <a:ln w="9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652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153116" y="192794"/>
            <a:ext cx="10359746" cy="798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/>
              <a:t>Our Experience with IonCure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539BDA48-6A1F-8240-B60F-5D23CD4EA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9987"/>
              </p:ext>
            </p:extLst>
          </p:nvPr>
        </p:nvGraphicFramePr>
        <p:xfrm>
          <a:off x="153116" y="843840"/>
          <a:ext cx="11808719" cy="4472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75353">
                  <a:extLst>
                    <a:ext uri="{9D8B030D-6E8A-4147-A177-3AD203B41FA5}">
                      <a16:colId xmlns="" xmlns:a16="http://schemas.microsoft.com/office/drawing/2014/main" val="280771794"/>
                    </a:ext>
                  </a:extLst>
                </a:gridCol>
                <a:gridCol w="5933366">
                  <a:extLst>
                    <a:ext uri="{9D8B030D-6E8A-4147-A177-3AD203B41FA5}">
                      <a16:colId xmlns="" xmlns:a16="http://schemas.microsoft.com/office/drawing/2014/main" val="3799170311"/>
                    </a:ext>
                  </a:extLst>
                </a:gridCol>
              </a:tblGrid>
              <a:tr h="1401781"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</a:rPr>
                        <a:t>53%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>of borrowers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select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 rehabilitation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marL="914400" marR="18288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25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>up to 6 qualifying monthly payments needed to reinstate Title IV Eligibility</a:t>
                      </a:r>
                    </a:p>
                  </a:txBody>
                  <a:tcPr marL="548640" marR="182880" marT="182880" marB="18288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25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7510653"/>
                  </a:ext>
                </a:extLst>
              </a:tr>
              <a:tr h="1401781">
                <a:tc>
                  <a:txBody>
                    <a:bodyPr/>
                    <a:lstStyle/>
                    <a:p>
                      <a:pPr marL="0" algn="l"/>
                      <a:r>
                        <a:rPr lang="en-US" sz="36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</a:rPr>
                        <a:t>38%</a:t>
                      </a:r>
                      <a:r>
                        <a:rPr lang="en-US" sz="3600" b="1" i="0" dirty="0">
                          <a:solidFill>
                            <a:srgbClr val="B3292D"/>
                          </a:solidFill>
                          <a:latin typeface="Tw Cen MT" panose="020B0602020104020603" pitchFamily="34" charset="77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>of borrowers enroll in consolidation</a:t>
                      </a:r>
                    </a:p>
                  </a:txBody>
                  <a:tcPr marL="914400" marR="18288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25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up to 90 days</a:t>
                      </a:r>
                      <a:r>
                        <a:rPr lang="en-US" sz="2400" i="1" baseline="0" dirty="0"/>
                        <a:t> to get consolidation completed, some can be quicker</a:t>
                      </a:r>
                      <a:endParaRPr lang="en-US" sz="2400" i="1" dirty="0"/>
                    </a:p>
                  </a:txBody>
                  <a:tcPr marL="548640" marR="182880" marT="182880" marB="18288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25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925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>9%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>of borrowers negotiate settlements, pay balance in full, or other payment arrangement </a:t>
                      </a:r>
                    </a:p>
                  </a:txBody>
                  <a:tcPr marL="914400" marR="18288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25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+mn-ea"/>
                          <a:cs typeface="+mn-cs"/>
                        </a:rPr>
                        <a:t>based on ability to pay</a:t>
                      </a:r>
                    </a:p>
                  </a:txBody>
                  <a:tcPr marL="548640" marR="182880" marT="182880" marB="18288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25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4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153116" y="192794"/>
            <a:ext cx="10359746" cy="798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/>
              <a:t>We Know Student Loan Servicing – at Large Scale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20351"/>
              </p:ext>
            </p:extLst>
          </p:nvPr>
        </p:nvGraphicFramePr>
        <p:xfrm>
          <a:off x="0" y="991056"/>
          <a:ext cx="12192000" cy="58407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76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1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6018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300+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Total years of senior team experience in federal student loan programs</a:t>
                      </a:r>
                    </a:p>
                  </a:txBody>
                  <a:tcPr marL="365760" marR="27432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2.1M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students serviced in the last  six years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$5B+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in defaulted student loans rehabilitated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#1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ranked contractor on all scorecards for all  student loan portfolios</a:t>
                      </a:r>
                    </a:p>
                  </a:txBody>
                  <a:tcPr marL="365760" marR="27432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2.6M+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hours on the phone counseling students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15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year company focus on the student loan lifecycle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$100M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Increased data matching from Treasury Offset  Program for FSA and State Tax Agencies</a:t>
                      </a:r>
                    </a:p>
                  </a:txBody>
                  <a:tcPr marL="365760" marR="27432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$42B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student loans processed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1.5M+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students entered into optimal repayment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98% Satisfaction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Rated “satisfactory” or “excellent” on  52,000 customer surveys</a:t>
                      </a:r>
                    </a:p>
                  </a:txBody>
                  <a:tcPr marL="365760" marR="27432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136M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Payment transactions processed (2012 – present)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w Cen MT" panose="020B0602020104020603" pitchFamily="34" charset="77"/>
                          <a:ea typeface="+mn-ea"/>
                          <a:cs typeface="Calibri Light"/>
                        </a:rPr>
                        <a:t>600K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pc="0" dirty="0">
                          <a:solidFill>
                            <a:srgbClr val="3A3838"/>
                          </a:solidFill>
                          <a:latin typeface="Tw Cen MT" panose="020B0602020104020603" pitchFamily="34" charset="77"/>
                          <a:ea typeface="+mn-ea"/>
                          <a:cs typeface="Calibri"/>
                        </a:rPr>
                        <a:t>calls placed each month</a:t>
                      </a:r>
                    </a:p>
                  </a:txBody>
                  <a:tcPr marL="365760" marR="274320" marT="91440" marB="91440" anchor="ctr">
                    <a:lnL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4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7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33" y="991056"/>
            <a:ext cx="9031600" cy="5866945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153116" y="192794"/>
            <a:ext cx="10359746" cy="798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/>
              <a:t>Streamlined Dashboard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65213" y="1726513"/>
            <a:ext cx="4167554" cy="41081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265" marR="219075" indent="-457200">
              <a:spcBef>
                <a:spcPts val="375"/>
              </a:spcBef>
              <a:spcAft>
                <a:spcPts val="12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Each borrower receives an IonTuition account at no cost</a:t>
            </a:r>
          </a:p>
          <a:p>
            <a:pPr marL="469265" marR="219075" indent="-457200">
              <a:spcBef>
                <a:spcPts val="375"/>
              </a:spcBef>
              <a:spcAft>
                <a:spcPts val="12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sz="2200" spc="-10" dirty="0">
                <a:latin typeface="Tw Cen MT" panose="020B0602020104020603" pitchFamily="34" charset="77"/>
                <a:cs typeface="Calibri"/>
              </a:rPr>
              <a:t>Up-to-date</a:t>
            </a:r>
            <a:r>
              <a:rPr lang="en-US" sz="2200" spc="-10" dirty="0">
                <a:latin typeface="Tw Cen MT" panose="020B0602020104020603" pitchFamily="34" charset="77"/>
                <a:cs typeface="Calibri"/>
              </a:rPr>
              <a:t>, </a:t>
            </a:r>
            <a:r>
              <a:rPr sz="2200" spc="-10" dirty="0">
                <a:latin typeface="Tw Cen MT" panose="020B0602020104020603" pitchFamily="34" charset="77"/>
                <a:cs typeface="Calibri"/>
              </a:rPr>
              <a:t>Aggregated </a:t>
            </a:r>
            <a:r>
              <a:rPr sz="2200" spc="-5" dirty="0">
                <a:latin typeface="Tw Cen MT" panose="020B0602020104020603" pitchFamily="34" charset="77"/>
                <a:cs typeface="Calibri"/>
              </a:rPr>
              <a:t>Loan</a:t>
            </a:r>
            <a:r>
              <a:rPr sz="2200" spc="-25" dirty="0">
                <a:latin typeface="Tw Cen MT" panose="020B0602020104020603" pitchFamily="34" charset="77"/>
                <a:cs typeface="Calibri"/>
              </a:rPr>
              <a:t> </a:t>
            </a:r>
            <a:r>
              <a:rPr lang="en-US" sz="2200" spc="-10" dirty="0">
                <a:latin typeface="Tw Cen MT" panose="020B0602020104020603" pitchFamily="34" charset="77"/>
                <a:cs typeface="Calibri"/>
              </a:rPr>
              <a:t>I</a:t>
            </a:r>
            <a:r>
              <a:rPr sz="2200" spc="-10" dirty="0">
                <a:latin typeface="Tw Cen MT" panose="020B0602020104020603" pitchFamily="34" charset="77"/>
                <a:cs typeface="Calibri"/>
              </a:rPr>
              <a:t>nformation</a:t>
            </a:r>
            <a:endParaRPr sz="2200" dirty="0">
              <a:latin typeface="Tw Cen MT" panose="020B0602020104020603" pitchFamily="34" charset="77"/>
              <a:cs typeface="Calibri"/>
            </a:endParaRPr>
          </a:p>
          <a:p>
            <a:pPr marL="469900" marR="5080" indent="-457200">
              <a:spcBef>
                <a:spcPts val="994"/>
              </a:spcBef>
              <a:spcAft>
                <a:spcPts val="12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sz="2200" spc="-5" dirty="0">
                <a:latin typeface="Tw Cen MT" panose="020B0602020104020603" pitchFamily="34" charset="77"/>
                <a:cs typeface="Calibri"/>
              </a:rPr>
              <a:t>Scenario-based </a:t>
            </a:r>
            <a:r>
              <a:rPr sz="2200" spc="-15" dirty="0">
                <a:latin typeface="Tw Cen MT" panose="020B0602020104020603" pitchFamily="34" charset="77"/>
                <a:cs typeface="Calibri"/>
              </a:rPr>
              <a:t>Repayment  </a:t>
            </a:r>
            <a:r>
              <a:rPr sz="2200" spc="-10" dirty="0">
                <a:latin typeface="Tw Cen MT" panose="020B0602020104020603" pitchFamily="34" charset="77"/>
                <a:cs typeface="Calibri"/>
              </a:rPr>
              <a:t>Calculators</a:t>
            </a:r>
            <a:endParaRPr sz="2200" dirty="0">
              <a:latin typeface="Tw Cen MT" panose="020B0602020104020603" pitchFamily="34" charset="77"/>
              <a:cs typeface="Calibri"/>
            </a:endParaRPr>
          </a:p>
          <a:p>
            <a:pPr marL="469900" marR="657860" indent="-457200">
              <a:spcBef>
                <a:spcPts val="1010"/>
              </a:spcBef>
              <a:spcAft>
                <a:spcPts val="12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sz="2200" spc="-5" dirty="0">
                <a:latin typeface="Tw Cen MT" panose="020B0602020104020603" pitchFamily="34" charset="77"/>
                <a:cs typeface="Calibri"/>
              </a:rPr>
              <a:t>Loan Monitoring</a:t>
            </a:r>
            <a:r>
              <a:rPr sz="2200" spc="-80" dirty="0">
                <a:latin typeface="Tw Cen MT" panose="020B0602020104020603" pitchFamily="34" charset="77"/>
                <a:cs typeface="Calibri"/>
              </a:rPr>
              <a:t> </a:t>
            </a:r>
            <a:r>
              <a:rPr sz="2200" dirty="0">
                <a:latin typeface="Tw Cen MT" panose="020B0602020104020603" pitchFamily="34" charset="77"/>
                <a:cs typeface="Calibri"/>
              </a:rPr>
              <a:t>and  </a:t>
            </a:r>
            <a:r>
              <a:rPr sz="2200" spc="-5" dirty="0">
                <a:latin typeface="Tw Cen MT" panose="020B0602020104020603" pitchFamily="34" charset="77"/>
                <a:cs typeface="Calibri"/>
              </a:rPr>
              <a:t>Alerts</a:t>
            </a:r>
            <a:endParaRPr sz="2200" dirty="0">
              <a:latin typeface="Tw Cen MT" panose="020B0602020104020603" pitchFamily="34" charset="77"/>
              <a:cs typeface="Calibri"/>
            </a:endParaRPr>
          </a:p>
          <a:p>
            <a:pPr marL="469900" indent="-457200">
              <a:spcBef>
                <a:spcPts val="725"/>
              </a:spcBef>
              <a:spcAft>
                <a:spcPts val="1200"/>
              </a:spcAft>
              <a:buClr>
                <a:srgbClr val="E39933"/>
              </a:buClr>
              <a:buBlip>
                <a:blip r:embed="rId3"/>
              </a:buBlip>
              <a:tabLst>
                <a:tab pos="240665" algn="l"/>
                <a:tab pos="241300" algn="l"/>
              </a:tabLst>
            </a:pPr>
            <a:r>
              <a:rPr sz="2200" spc="-10" dirty="0">
                <a:latin typeface="Tw Cen MT" panose="020B0602020104020603" pitchFamily="34" charset="77"/>
                <a:cs typeface="Calibri"/>
              </a:rPr>
              <a:t>Family</a:t>
            </a:r>
            <a:r>
              <a:rPr sz="2200" dirty="0">
                <a:latin typeface="Tw Cen MT" panose="020B0602020104020603" pitchFamily="34" charset="77"/>
                <a:cs typeface="Calibri"/>
              </a:rPr>
              <a:t> </a:t>
            </a:r>
            <a:r>
              <a:rPr sz="2200" spc="-5" dirty="0">
                <a:latin typeface="Tw Cen MT" panose="020B0602020104020603" pitchFamily="34" charset="77"/>
                <a:cs typeface="Calibri"/>
              </a:rPr>
              <a:t>Benefit</a:t>
            </a:r>
            <a:endParaRPr sz="2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290199" y="689907"/>
            <a:ext cx="11527553" cy="6860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latin typeface="Tw Cen MT" panose="020B0602020104020603" pitchFamily="34" charset="77"/>
                <a:cs typeface="Calibri"/>
              </a:rPr>
              <a:t>View all federal student loans across all historical institutions in one dashboard. Loans are imported automatically through their servicer.</a:t>
            </a:r>
            <a:r>
              <a:rPr lang="en-US" sz="2000" b="1" i="1" spc="-10" dirty="0">
                <a:latin typeface="Tw Cen MT" panose="020B0602020104020603" pitchFamily="34" charset="77"/>
                <a:cs typeface="Calibri"/>
              </a:rPr>
              <a:t> </a:t>
            </a:r>
            <a:endParaRPr lang="en-US" sz="2000" b="1" i="1" dirty="0">
              <a:latin typeface="Tw Cen MT" panose="020B0602020104020603" pitchFamily="34" charset="77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153116" y="192794"/>
            <a:ext cx="10359746" cy="798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0031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/>
              <a:t>Monitor and Alerts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79436" y="1533525"/>
            <a:ext cx="6074078" cy="212045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2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Stay on top of repayment including delinquency, default and IDR recertification</a:t>
            </a:r>
          </a:p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2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Emails/SMS</a:t>
            </a:r>
          </a:p>
          <a:p>
            <a:pPr marL="469265" marR="219075" indent="-457200">
              <a:spcBef>
                <a:spcPts val="375"/>
              </a:spcBef>
              <a:spcAft>
                <a:spcPts val="2400"/>
              </a:spcAft>
              <a:buClr>
                <a:srgbClr val="E39933"/>
              </a:buClr>
              <a:buBlip>
                <a:blip r:embed="rId2"/>
              </a:buBlip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Tw Cen MT" panose="020B0602020104020603" pitchFamily="34" charset="77"/>
                <a:cs typeface="Calibri"/>
              </a:rPr>
              <a:t>Only receive relevant alerts</a:t>
            </a:r>
            <a:endParaRPr sz="2200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210686" y="674005"/>
            <a:ext cx="8046645" cy="37830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>
              <a:lnSpc>
                <a:spcPct val="100000"/>
              </a:lnSpc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latin typeface="Tw Cen MT" panose="020B0602020104020603" pitchFamily="34" charset="77"/>
                <a:cs typeface="Calibri"/>
              </a:rPr>
              <a:t>Receive custom notifications on your loans</a:t>
            </a:r>
            <a:endParaRPr lang="en-US" sz="2000" b="1" spc="-5" dirty="0">
              <a:latin typeface="Tw Cen MT" panose="020B0602020104020603" pitchFamily="34" charset="77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04" y="222471"/>
            <a:ext cx="916522" cy="201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7"/>
          <a:stretch/>
        </p:blipFill>
        <p:spPr>
          <a:xfrm>
            <a:off x="6947349" y="-216909"/>
            <a:ext cx="4069255" cy="70749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56166" y="4483223"/>
            <a:ext cx="5140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en-US" sz="2400" b="1" i="1" spc="-10" dirty="0">
                <a:latin typeface="Tw Cen MT" panose="020B0602020104020603" pitchFamily="34" charset="77"/>
                <a:cs typeface="Calibri"/>
              </a:rPr>
              <a:t>We set the borrower up for the future success after resolving their issue!</a:t>
            </a:r>
            <a:endParaRPr lang="en-US" sz="2400" b="1" i="1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13" name="Graphic 8">
            <a:extLst>
              <a:ext uri="{FF2B5EF4-FFF2-40B4-BE49-F238E27FC236}">
                <a16:creationId xmlns="" xmlns:a16="http://schemas.microsoft.com/office/drawing/2014/main" id="{1488AFA8-D78A-AC4C-93E8-9F4D95D05086}"/>
              </a:ext>
            </a:extLst>
          </p:cNvPr>
          <p:cNvSpPr/>
          <p:nvPr/>
        </p:nvSpPr>
        <p:spPr>
          <a:xfrm>
            <a:off x="690498" y="4691958"/>
            <a:ext cx="465668" cy="413525"/>
          </a:xfrm>
          <a:custGeom>
            <a:avLst/>
            <a:gdLst>
              <a:gd name="connsiteX0" fmla="*/ 1079469 w 2246567"/>
              <a:gd name="connsiteY0" fmla="*/ 1995013 h 1995013"/>
              <a:gd name="connsiteX1" fmla="*/ 1005364 w 2246567"/>
              <a:gd name="connsiteY1" fmla="*/ 1939089 h 1995013"/>
              <a:gd name="connsiteX2" fmla="*/ 675037 w 2246567"/>
              <a:gd name="connsiteY2" fmla="*/ 775696 h 1995013"/>
              <a:gd name="connsiteX3" fmla="*/ 437579 w 2246567"/>
              <a:gd name="connsiteY3" fmla="*/ 1442323 h 1995013"/>
              <a:gd name="connsiteX4" fmla="*/ 364332 w 2246567"/>
              <a:gd name="connsiteY4" fmla="*/ 1493405 h 1995013"/>
              <a:gd name="connsiteX5" fmla="*/ 76772 w 2246567"/>
              <a:gd name="connsiteY5" fmla="*/ 1490841 h 1995013"/>
              <a:gd name="connsiteX6" fmla="*/ 1 w 2246567"/>
              <a:gd name="connsiteY6" fmla="*/ 1413744 h 1995013"/>
              <a:gd name="connsiteX7" fmla="*/ 77344 w 2246567"/>
              <a:gd name="connsiteY7" fmla="*/ 1337216 h 1995013"/>
              <a:gd name="connsiteX8" fmla="*/ 78106 w 2246567"/>
              <a:gd name="connsiteY8" fmla="*/ 1337216 h 1995013"/>
              <a:gd name="connsiteX9" fmla="*/ 310611 w 2246567"/>
              <a:gd name="connsiteY9" fmla="*/ 1339210 h 1995013"/>
              <a:gd name="connsiteX10" fmla="*/ 610744 w 2246567"/>
              <a:gd name="connsiteY10" fmla="*/ 497310 h 1995013"/>
              <a:gd name="connsiteX11" fmla="*/ 709236 w 2246567"/>
              <a:gd name="connsiteY11" fmla="*/ 450821 h 1995013"/>
              <a:gd name="connsiteX12" fmla="*/ 757429 w 2246567"/>
              <a:gd name="connsiteY12" fmla="*/ 502152 h 1995013"/>
              <a:gd name="connsiteX13" fmla="*/ 1071754 w 2246567"/>
              <a:gd name="connsiteY13" fmla="*/ 1609336 h 1995013"/>
              <a:gd name="connsiteX14" fmla="*/ 1429798 w 2246567"/>
              <a:gd name="connsiteY14" fmla="*/ 59696 h 1995013"/>
              <a:gd name="connsiteX15" fmla="*/ 1521934 w 2246567"/>
              <a:gd name="connsiteY15" fmla="*/ 1933 h 1995013"/>
              <a:gd name="connsiteX16" fmla="*/ 1579246 w 2246567"/>
              <a:gd name="connsiteY16" fmla="*/ 57132 h 1995013"/>
              <a:gd name="connsiteX17" fmla="*/ 1920717 w 2246567"/>
              <a:gd name="connsiteY17" fmla="*/ 1337311 h 1995013"/>
              <a:gd name="connsiteX18" fmla="*/ 2169510 w 2246567"/>
              <a:gd name="connsiteY18" fmla="*/ 1337311 h 1995013"/>
              <a:gd name="connsiteX19" fmla="*/ 2246567 w 2246567"/>
              <a:gd name="connsiteY19" fmla="*/ 1414124 h 1995013"/>
              <a:gd name="connsiteX20" fmla="*/ 2169510 w 2246567"/>
              <a:gd name="connsiteY20" fmla="*/ 1490936 h 1995013"/>
              <a:gd name="connsiteX21" fmla="*/ 1861471 w 2246567"/>
              <a:gd name="connsiteY21" fmla="*/ 1490936 h 1995013"/>
              <a:gd name="connsiteX22" fmla="*/ 1787081 w 2246567"/>
              <a:gd name="connsiteY22" fmla="*/ 1433968 h 1995013"/>
              <a:gd name="connsiteX23" fmla="*/ 1510189 w 2246567"/>
              <a:gd name="connsiteY23" fmla="*/ 395811 h 1995013"/>
              <a:gd name="connsiteX24" fmla="*/ 1154526 w 2246567"/>
              <a:gd name="connsiteY24" fmla="*/ 1935481 h 1995013"/>
              <a:gd name="connsiteX25" fmla="*/ 1081374 w 2246567"/>
              <a:gd name="connsiteY25" fmla="*/ 1995013 h 199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6567" h="1995013">
                <a:moveTo>
                  <a:pt x="1079469" y="1995013"/>
                </a:moveTo>
                <a:cubicBezTo>
                  <a:pt x="1044998" y="1994994"/>
                  <a:pt x="1014737" y="1972150"/>
                  <a:pt x="1005364" y="1939089"/>
                </a:cubicBezTo>
                <a:lnTo>
                  <a:pt x="675037" y="775696"/>
                </a:lnTo>
                <a:lnTo>
                  <a:pt x="437579" y="1442323"/>
                </a:lnTo>
                <a:cubicBezTo>
                  <a:pt x="426800" y="1473333"/>
                  <a:pt x="397255" y="1493946"/>
                  <a:pt x="364332" y="1493405"/>
                </a:cubicBezTo>
                <a:lnTo>
                  <a:pt x="76772" y="1490841"/>
                </a:lnTo>
                <a:cubicBezTo>
                  <a:pt x="34215" y="1490680"/>
                  <a:pt x="-157" y="1456167"/>
                  <a:pt x="1" y="1413744"/>
                </a:cubicBezTo>
                <a:cubicBezTo>
                  <a:pt x="158" y="1371321"/>
                  <a:pt x="34786" y="1337055"/>
                  <a:pt x="77344" y="1337216"/>
                </a:cubicBezTo>
                <a:lnTo>
                  <a:pt x="78106" y="1337216"/>
                </a:lnTo>
                <a:lnTo>
                  <a:pt x="310611" y="1339210"/>
                </a:lnTo>
                <a:lnTo>
                  <a:pt x="610744" y="497310"/>
                </a:lnTo>
                <a:cubicBezTo>
                  <a:pt x="625063" y="457360"/>
                  <a:pt x="669159" y="436547"/>
                  <a:pt x="709236" y="450821"/>
                </a:cubicBezTo>
                <a:cubicBezTo>
                  <a:pt x="732673" y="459169"/>
                  <a:pt x="750623" y="478288"/>
                  <a:pt x="757429" y="502152"/>
                </a:cubicBezTo>
                <a:lnTo>
                  <a:pt x="1071754" y="1609336"/>
                </a:lnTo>
                <a:lnTo>
                  <a:pt x="1429798" y="59696"/>
                </a:lnTo>
                <a:cubicBezTo>
                  <a:pt x="1439238" y="18384"/>
                  <a:pt x="1480490" y="-7477"/>
                  <a:pt x="1521934" y="1933"/>
                </a:cubicBezTo>
                <a:cubicBezTo>
                  <a:pt x="1549852" y="8272"/>
                  <a:pt x="1571930" y="29537"/>
                  <a:pt x="1579246" y="57132"/>
                </a:cubicBezTo>
                <a:lnTo>
                  <a:pt x="1920717" y="1337311"/>
                </a:lnTo>
                <a:lnTo>
                  <a:pt x="2169510" y="1337311"/>
                </a:lnTo>
                <a:cubicBezTo>
                  <a:pt x="2212068" y="1337311"/>
                  <a:pt x="2246567" y="1371701"/>
                  <a:pt x="2246567" y="1414124"/>
                </a:cubicBezTo>
                <a:cubicBezTo>
                  <a:pt x="2246567" y="1456546"/>
                  <a:pt x="2212068" y="1490936"/>
                  <a:pt x="2169510" y="1490936"/>
                </a:cubicBezTo>
                <a:lnTo>
                  <a:pt x="1861471" y="1490936"/>
                </a:lnTo>
                <a:cubicBezTo>
                  <a:pt x="1826600" y="1490917"/>
                  <a:pt x="1796092" y="1467551"/>
                  <a:pt x="1787081" y="1433968"/>
                </a:cubicBezTo>
                <a:lnTo>
                  <a:pt x="1510189" y="395811"/>
                </a:lnTo>
                <a:lnTo>
                  <a:pt x="1154526" y="1935481"/>
                </a:lnTo>
                <a:cubicBezTo>
                  <a:pt x="1146630" y="1969643"/>
                  <a:pt x="1116531" y="1994130"/>
                  <a:pt x="1081374" y="1995013"/>
                </a:cubicBezTo>
                <a:close/>
              </a:path>
            </a:pathLst>
          </a:custGeom>
          <a:solidFill>
            <a:srgbClr val="E399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69567"/>
      </p:ext>
    </p:extLst>
  </p:cSld>
  <p:clrMapOvr>
    <a:masterClrMapping/>
  </p:clrMapOvr>
</p:sld>
</file>

<file path=ppt/theme/theme1.xml><?xml version="1.0" encoding="utf-8"?>
<a:theme xmlns:a="http://schemas.openxmlformats.org/drawingml/2006/main" name="IONtheme2020">
  <a:themeElements>
    <a:clrScheme name="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67E9F"/>
      </a:accent1>
      <a:accent2>
        <a:srgbClr val="E39933"/>
      </a:accent2>
      <a:accent3>
        <a:srgbClr val="A5A5A5"/>
      </a:accent3>
      <a:accent4>
        <a:srgbClr val="B3282C"/>
      </a:accent4>
      <a:accent5>
        <a:srgbClr val="3F9A91"/>
      </a:accent5>
      <a:accent6>
        <a:srgbClr val="6C388C"/>
      </a:accent6>
      <a:hlink>
        <a:srgbClr val="0563C1"/>
      </a:hlink>
      <a:folHlink>
        <a:srgbClr val="954F72"/>
      </a:folHlink>
    </a:clrScheme>
    <a:fontScheme name="Custom 1">
      <a:majorFont>
        <a:latin typeface="Tw Cen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theme2020" id="{9B5E52F3-F1FA-48BE-851F-AC8A4D50B4A0}" vid="{86D64334-939C-42D8-B79A-B477343803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IONtheme2020</Template>
  <TotalTime>275</TotalTime>
  <Words>756</Words>
  <Application>Microsoft Office PowerPoint</Application>
  <PresentationFormat>Widescreen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Gill Sans</vt:lpstr>
      <vt:lpstr>Tw Cen MT</vt:lpstr>
      <vt:lpstr>IONtheme2020</vt:lpstr>
      <vt:lpstr>PowerPoint Presentation</vt:lpstr>
      <vt:lpstr>Student Loan Default by 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Jarett Reinwald</dc:creator>
  <cp:lastModifiedBy>Jarett Reinwald</cp:lastModifiedBy>
  <cp:revision>62</cp:revision>
  <dcterms:created xsi:type="dcterms:W3CDTF">2021-01-19T21:15:26Z</dcterms:created>
  <dcterms:modified xsi:type="dcterms:W3CDTF">2021-01-25T23:07:53Z</dcterms:modified>
</cp:coreProperties>
</file>